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1" r:id="rId5"/>
    <p:sldId id="298" r:id="rId6"/>
    <p:sldId id="342"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0" r:id="rId20"/>
    <p:sldId id="339" r:id="rId21"/>
    <p:sldId id="323" r:id="rId22"/>
    <p:sldId id="324" r:id="rId23"/>
    <p:sldId id="325" r:id="rId24"/>
    <p:sldId id="336" r:id="rId25"/>
    <p:sldId id="338" r:id="rId26"/>
    <p:sldId id="343" r:id="rId27"/>
  </p:sldIdLst>
  <p:sldSz cx="9144000" cy="5715000" type="screen16x10"/>
  <p:notesSz cx="6858000" cy="9144000"/>
  <p:custDataLst>
    <p:tags r:id="rId29"/>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3935"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ja-JP"/>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ja-JP"/>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次のプレゼンテーションは、</a:t>
            </a:r>
            <a:r>
              <a:rPr lang="en-US" altLang="ja-JP" b="0" u="none" dirty="0">
                <a:ea typeface="Meiryo" panose="020B0604030504040204" pitchFamily="34" charset="-128"/>
              </a:rPr>
              <a:t>11 </a:t>
            </a:r>
            <a:r>
              <a:rPr lang="ja-JP" altLang="en-US" b="0" u="none" dirty="0">
                <a:ea typeface="Meiryo" panose="020B0604030504040204" pitchFamily="34" charset="-128"/>
              </a:rPr>
              <a:t>歳以上の若年層を対象としています。</a:t>
            </a:r>
            <a:r>
              <a:rPr lang="en-US" altLang="ja-JP" b="0" u="none" dirty="0">
                <a:ea typeface="Meiryo" panose="020B0604030504040204" pitchFamily="34" charset="-128"/>
              </a:rPr>
              <a:t>90 </a:t>
            </a:r>
            <a:r>
              <a:rPr lang="ja-JP" altLang="en-US" b="0" u="none" dirty="0">
                <a:ea typeface="Meiryo" panose="020B0604030504040204" pitchFamily="34" charset="-128"/>
              </a:rPr>
              <a:t>分間のプレゼンテーション、ディスカッション、ビデオ、生徒によるコーディング アクティビティが推奨されています。 </a:t>
            </a:r>
            <a:endParaRPr lang="ja-JP" altLang="en-US" b="1" u="sng"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a:t>
            </a:r>
            <a:r>
              <a:rPr lang="ja-JP" altLang="en-US" sz="1200" b="0" i="0" dirty="0">
                <a:solidFill>
                  <a:schemeClr val="tx1"/>
                </a:solidFill>
                <a:latin typeface="Calibri"/>
                <a:ea typeface="Meiryo" panose="020B0604030504040204" pitchFamily="34" charset="-128"/>
              </a:rPr>
              <a:t>こんにちは。 私は </a:t>
            </a:r>
            <a:r>
              <a:rPr lang="en-US" altLang="ja-JP" sz="1200" b="0" i="0" dirty="0">
                <a:solidFill>
                  <a:schemeClr val="tx1"/>
                </a:solidFill>
                <a:latin typeface="Calibri"/>
                <a:ea typeface="Meiryo" panose="020B0604030504040204" pitchFamily="34" charset="-128"/>
              </a:rPr>
              <a:t>&lt;</a:t>
            </a:r>
            <a:r>
              <a:rPr lang="ja-JP" altLang="en-US" sz="1200" b="0" i="0" dirty="0">
                <a:solidFill>
                  <a:schemeClr val="tx1"/>
                </a:solidFill>
                <a:latin typeface="Calibri"/>
                <a:ea typeface="Meiryo" panose="020B0604030504040204" pitchFamily="34" charset="-128"/>
              </a:rPr>
              <a:t>企業</a:t>
            </a:r>
            <a:r>
              <a:rPr lang="en-US" altLang="ja-JP" sz="1200" b="0" i="0" dirty="0">
                <a:solidFill>
                  <a:schemeClr val="tx1"/>
                </a:solidFill>
                <a:latin typeface="Calibri"/>
                <a:ea typeface="Meiryo" panose="020B0604030504040204" pitchFamily="34" charset="-128"/>
              </a:rPr>
              <a:t>&gt; </a:t>
            </a:r>
            <a:r>
              <a:rPr lang="ja-JP" altLang="en-US" sz="1200" b="0" i="0" dirty="0">
                <a:solidFill>
                  <a:schemeClr val="tx1"/>
                </a:solidFill>
                <a:latin typeface="Calibri"/>
                <a:ea typeface="Meiryo" panose="020B0604030504040204" pitchFamily="34" charset="-128"/>
              </a:rPr>
              <a:t>の </a:t>
            </a:r>
            <a:r>
              <a:rPr lang="en-US" altLang="ja-JP" sz="1200" b="0" i="0" dirty="0">
                <a:solidFill>
                  <a:schemeClr val="tx1"/>
                </a:solidFill>
                <a:latin typeface="Calibri"/>
                <a:ea typeface="Meiryo" panose="020B0604030504040204" pitchFamily="34" charset="-128"/>
              </a:rPr>
              <a:t>&lt;</a:t>
            </a:r>
            <a:r>
              <a:rPr lang="ja-JP" altLang="en-US" sz="1200" b="0" i="0" dirty="0">
                <a:solidFill>
                  <a:schemeClr val="tx1"/>
                </a:solidFill>
                <a:latin typeface="Calibri"/>
                <a:ea typeface="Meiryo" panose="020B0604030504040204" pitchFamily="34" charset="-128"/>
              </a:rPr>
              <a:t>氏名</a:t>
            </a:r>
            <a:r>
              <a:rPr lang="en-US" altLang="ja-JP" sz="1200" b="0" i="0" dirty="0">
                <a:solidFill>
                  <a:schemeClr val="tx1"/>
                </a:solidFill>
                <a:latin typeface="Calibri"/>
                <a:ea typeface="Meiryo" panose="020B0604030504040204" pitchFamily="34" charset="-128"/>
              </a:rPr>
              <a:t>&gt; </a:t>
            </a:r>
            <a:r>
              <a:rPr lang="ja-JP" altLang="en-US" sz="1200" b="0" i="0" dirty="0">
                <a:solidFill>
                  <a:schemeClr val="tx1"/>
                </a:solidFill>
                <a:latin typeface="Calibri"/>
                <a:ea typeface="Meiryo" panose="020B0604030504040204" pitchFamily="34" charset="-128"/>
              </a:rPr>
              <a:t>と申します。 </a:t>
            </a:r>
            <a:r>
              <a:rPr lang="en-US" altLang="ja-JP" sz="1200" b="0" i="0" dirty="0">
                <a:solidFill>
                  <a:schemeClr val="tx1"/>
                </a:solidFill>
                <a:latin typeface="Calibri"/>
                <a:ea typeface="Meiryo" panose="020B0604030504040204" pitchFamily="34" charset="-128"/>
              </a:rPr>
              <a:t>Hour of Code</a:t>
            </a:r>
            <a:r>
              <a:rPr lang="en-US" altLang="ja-JP" sz="1200" b="0" i="0"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latin typeface="Calibri"/>
                <a:ea typeface="Meiryo" panose="020B0604030504040204" pitchFamily="34" charset="-128"/>
              </a:rPr>
              <a:t>にご参加いただきありがとうございます。 </a:t>
            </a:r>
            <a:r>
              <a:rPr lang="en-US" altLang="ja-JP" sz="1200" b="0" i="0" dirty="0">
                <a:solidFill>
                  <a:schemeClr val="tx1"/>
                </a:solidFill>
                <a:latin typeface="Calibri"/>
                <a:ea typeface="Meiryo" panose="020B0604030504040204" pitchFamily="34" charset="-128"/>
              </a:rPr>
              <a:t>Hour of Code</a:t>
            </a:r>
            <a:r>
              <a:rPr lang="en-US" altLang="ja-JP" sz="1200" b="0" i="0" baseline="30000" dirty="0">
                <a:solidFill>
                  <a:schemeClr val="tx1"/>
                </a:solidFill>
                <a:latin typeface="Calibri"/>
                <a:ea typeface="Meiryo" panose="020B0604030504040204" pitchFamily="34" charset="-128"/>
              </a:rPr>
              <a:t>TM</a:t>
            </a:r>
            <a:r>
              <a:rPr lang="ja-JP" altLang="en-US" sz="1200" b="0" i="0" dirty="0">
                <a:solidFill>
                  <a:schemeClr val="tx1"/>
                </a:solidFill>
                <a:latin typeface="Calibri"/>
                <a:ea typeface="Meiryo" panose="020B0604030504040204" pitchFamily="34" charset="-128"/>
              </a:rPr>
              <a:t> は </a:t>
            </a:r>
            <a:r>
              <a:rPr lang="en-US" altLang="ja-JP" sz="1200" b="0" i="0" dirty="0">
                <a:solidFill>
                  <a:schemeClr val="tx1"/>
                </a:solidFill>
                <a:latin typeface="Calibri"/>
                <a:ea typeface="Meiryo" panose="020B0604030504040204" pitchFamily="34" charset="-128"/>
              </a:rPr>
              <a:t>Code.org </a:t>
            </a:r>
            <a:r>
              <a:rPr lang="ja-JP" altLang="en-US" sz="1200" b="0" i="0" dirty="0">
                <a:solidFill>
                  <a:schemeClr val="tx1"/>
                </a:solidFill>
                <a:latin typeface="Calibri"/>
                <a:ea typeface="Meiryo" panose="020B0604030504040204" pitchFamily="34" charset="-128"/>
              </a:rPr>
              <a:t>が後援する世界的なキャンペーンで、コードについて啓発することと、誰でも基礎を学べるようにすることを目的としています。 今日は、皆さんにもこの活動に参加していただきます。</a:t>
            </a:r>
            <a:r>
              <a:rPr lang="en-US" altLang="ja-JP" sz="1200" b="0" i="0" u="none" baseline="0" dirty="0">
                <a:solidFill>
                  <a:schemeClr val="tx1"/>
                </a:solidFill>
                <a:latin typeface="Calibri"/>
                <a:ea typeface="Meiryo" panose="020B0604030504040204" pitchFamily="34" charset="-128"/>
              </a:rPr>
              <a:t>Microsoft</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が提供する新しい </a:t>
            </a:r>
            <a:r>
              <a:rPr lang="en-US" altLang="ja-JP" sz="1200" b="0" i="0" u="none" baseline="0" dirty="0">
                <a:solidFill>
                  <a:schemeClr val="tx1"/>
                </a:solidFill>
                <a:latin typeface="Calibri"/>
                <a:ea typeface="Meiryo" panose="020B0604030504040204" pitchFamily="34" charset="-128"/>
              </a:rPr>
              <a:t>Minecraft 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チュートリアルを実際に使ってみてください。 その前に、コーディングは</a:t>
            </a:r>
            <a:r>
              <a:rPr lang="ja-JP" altLang="en-US" sz="1200" b="0" i="1" u="none" baseline="0" dirty="0">
                <a:solidFill>
                  <a:schemeClr val="tx1"/>
                </a:solidFill>
                <a:latin typeface="Calibri"/>
                <a:ea typeface="Meiryo" panose="020B0604030504040204" pitchFamily="34" charset="-128"/>
              </a:rPr>
              <a:t>実際に</a:t>
            </a:r>
            <a:r>
              <a:rPr lang="ja-JP" altLang="en-US" sz="1200" b="0" i="0" u="none" baseline="0" dirty="0">
                <a:solidFill>
                  <a:schemeClr val="tx1"/>
                </a:solidFill>
                <a:latin typeface="Calibri"/>
                <a:ea typeface="Meiryo" panose="020B0604030504040204" pitchFamily="34" charset="-128"/>
              </a:rPr>
              <a:t>どういうものなのか、なぜ重要なのか、生活にどのようなメリットがあるのかを少しお話しましょう。」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Calibri"/>
                <a:ea typeface="Meiryo" panose="020B0604030504040204" pitchFamily="34" charset="-128"/>
              </a:rPr>
              <a:t>進行役の方へ</a:t>
            </a:r>
            <a:r>
              <a:rPr lang="en-US" altLang="ja-JP" sz="1200" b="1" i="0" u="sng" dirty="0">
                <a:solidFill>
                  <a:schemeClr val="tx1"/>
                </a:solidFill>
                <a:effectLst/>
                <a:latin typeface="Calibri"/>
                <a:ea typeface="Meiryo" panose="020B0604030504040204" pitchFamily="34" charset="-128"/>
              </a:rPr>
              <a:t>:</a:t>
            </a:r>
          </a:p>
          <a:p>
            <a:r>
              <a:rPr lang="ja-JP" altLang="en-US" sz="1200" kern="1200" dirty="0">
                <a:solidFill>
                  <a:schemeClr val="tx1"/>
                </a:solidFill>
                <a:effectLst/>
                <a:latin typeface="+mn-lt"/>
                <a:ea typeface="Meiryo" panose="020B0604030504040204" pitchFamily="34" charset="-128"/>
              </a:rPr>
              <a:t>イベントのプレゼンテーション デッキに含まれているスライドの多くは、少しの間だけ表示するように設計されています。ほとんどは数秒で、迅速な対話型のプレゼンテーションの視覚効果を大幅に向上させます。</a:t>
            </a:r>
            <a:endParaRPr lang="ja-JP" altLang="en-US" b="1" u="sng"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mn-lt"/>
                <a:ea typeface="Meiryo" panose="020B0604030504040204" pitchFamily="34" charset="-128"/>
              </a:rPr>
              <a:t>この画像は </a:t>
            </a:r>
            <a:r>
              <a:rPr lang="en-US" altLang="ja-JP" sz="1200" b="0" i="0" dirty="0">
                <a:solidFill>
                  <a:schemeClr val="tx1"/>
                </a:solidFill>
                <a:effectLst/>
                <a:latin typeface="+mn-lt"/>
                <a:ea typeface="Meiryo" panose="020B0604030504040204" pitchFamily="34" charset="-128"/>
              </a:rPr>
              <a:t>Hour of </a:t>
            </a:r>
            <a:r>
              <a:rPr lang="en-US" altLang="ja-JP" sz="1200" b="0" i="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dirty="0">
                <a:solidFill>
                  <a:schemeClr val="tx1"/>
                </a:solidFill>
                <a:effectLst/>
                <a:latin typeface="+mn-lt"/>
                <a:ea typeface="Meiryo" panose="020B0604030504040204" pitchFamily="34" charset="-128"/>
              </a:rPr>
              <a:t> </a:t>
            </a:r>
            <a:r>
              <a:rPr lang="ja-JP" altLang="en-US" sz="1200" b="0" i="0" dirty="0">
                <a:solidFill>
                  <a:schemeClr val="tx1"/>
                </a:solidFill>
                <a:effectLst/>
                <a:latin typeface="+mn-lt"/>
                <a:ea typeface="Meiryo" panose="020B0604030504040204" pitchFamily="34" charset="-128"/>
              </a:rPr>
              <a:t>イベントへの世界中の参加状況を示しています。</a:t>
            </a:r>
            <a:endParaRPr lang="ja-JP" altLang="en-US" sz="1200" b="0" i="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「また、ブログやホームページ、アプリなど、さまざまな目標を友人と一緒に実現するのにも役立ちます。」</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9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12 </a:t>
            </a:r>
            <a:r>
              <a:rPr lang="ja-JP" altLang="en-US" sz="1200" b="0" i="0" dirty="0">
                <a:solidFill>
                  <a:schemeClr val="tx1"/>
                </a:solidFill>
                <a:effectLst/>
                <a:latin typeface="Calibri"/>
                <a:ea typeface="Meiryo" panose="020B0604030504040204" pitchFamily="34" charset="-128"/>
              </a:rPr>
              <a:t>は、コーディングが持つ楽しさを若者に視覚的に見せます。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コーディングの次のような側面を強調することが狙い</a:t>
            </a:r>
            <a:r>
              <a:rPr lang="ja-JP" altLang="en-US" sz="1200" b="1" i="0" baseline="0" dirty="0">
                <a:solidFill>
                  <a:schemeClr val="tx1"/>
                </a:solidFill>
                <a:effectLst/>
                <a:latin typeface="Calibri"/>
                <a:ea typeface="Meiryo" panose="020B0604030504040204" pitchFamily="34" charset="-128"/>
              </a:rPr>
              <a:t>です。</a:t>
            </a:r>
            <a:r>
              <a:rPr lang="ja-JP" altLang="en-US" b="1"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共同作業である</a:t>
            </a:r>
            <a:r>
              <a:rPr lang="ja-JP" altLang="en-US" dirty="0">
                <a:ea typeface="Meiryo" panose="020B0604030504040204" pitchFamily="34" charset="-128"/>
              </a:rPr>
              <a:t> </a:t>
            </a:r>
          </a:p>
          <a:p>
            <a:pPr marL="630936" marR="0" lvl="1" indent="-173736" algn="l" defTabSz="914400" rtl="0" eaLnBrk="1" fontAlgn="auto" latinLnBrk="0" hangingPunct="1">
              <a:lnSpc>
                <a:spcPct val="100000"/>
              </a:lnSpc>
              <a:spcBef>
                <a:spcPts val="0"/>
              </a:spcBef>
              <a:spcAft>
                <a:spcPts val="0"/>
              </a:spcAft>
              <a:buClr>
                <a:schemeClr val="tx1"/>
              </a:buClr>
              <a:buSzTx/>
              <a:buFont typeface="Arial"/>
              <a:buChar char="•"/>
              <a:tabLst/>
              <a:defRPr/>
            </a:pPr>
            <a:r>
              <a:rPr lang="ja-JP" altLang="en-US" sz="1200" kern="1200" dirty="0">
                <a:solidFill>
                  <a:schemeClr val="tx1"/>
                </a:solidFill>
                <a:effectLst/>
                <a:latin typeface="+mn-lt"/>
                <a:ea typeface="Meiryo" panose="020B0604030504040204" pitchFamily="34" charset="-128"/>
              </a:rPr>
              <a:t>性別を問わない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内向的か外交的かを問わない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問題解決について、</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実際のコーディングに必要な数学はごくわずかである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コンピューターを使って自らの情熱を広げたい人のためのもの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代前半～ </a:t>
            </a: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代半ばの男女が写っている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写っている人たちが技術を使って楽しんでいる</a:t>
            </a:r>
            <a:endParaRPr lang="ja-JP" altLang="en-US" sz="1200" b="0" i="0" dirty="0">
              <a:solidFill>
                <a:schemeClr val="tx1"/>
              </a:solidFill>
              <a:effectLst/>
              <a:latin typeface="Calibri"/>
              <a:ea typeface="Meiryo" panose="020B0604030504040204" pitchFamily="34" charset="-128"/>
              <a:cs typeface="+mn-cs"/>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「ここで、コーディングの良さを見ていきましょう。」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以下のセクションを組み立て、若い世代に、コーディングの本当の良さを楽しんでもらう。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なし</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「“コーディングは、単にプログラムを書くことでも、コンピューターに命令することでもありません。</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新しい手法で友人と一緒に問題を解決することです。」</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コーディングが解決や物事の改善、解決法の発見といった活発な精神を必要とすることを若者にしめすこと。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latin typeface="Calibri"/>
                <a:ea typeface="Meiryo" panose="020B0604030504040204" pitchFamily="34" charset="-128"/>
              </a:rPr>
              <a:t>コンピューターやタブレットを見ながら共同作業する若者のグループ</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「あなたの創造性とコンピューターの能力を結集して胸躍る楽しい物を作ることができます。」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引き続き、コーディングと結びつけることが可能なものについて若者の思考を広げること。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音楽や視覚芸術のように、普段はコーディングを連想させない芸術形態</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「また、一緒に働いて新しい物を作ることです。」</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完全にひとりで行うなど、コーディングに関する誤解を解きます。</a:t>
            </a:r>
            <a:r>
              <a:rPr lang="ja-JP" altLang="en-US" dirty="0">
                <a:ea typeface="Meiryo" panose="020B0604030504040204" pitchFamily="34" charset="-128"/>
              </a:rPr>
              <a:t>コーディングは誰にでもでき、取っつきやすく、楽しいものです。 </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楽しみながら一緒に作業する若者のグループ</a:t>
            </a:r>
            <a:endParaRPr lang="ja-JP" altLang="en-US" sz="1200" b="0" i="0" dirty="0">
              <a:solidFill>
                <a:schemeClr val="tx1"/>
              </a:solidFill>
              <a:effectLst/>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「友人と一緒に何がしたいですか</a:t>
            </a:r>
            <a:r>
              <a:rPr lang="en-US" altLang="ja-JP" sz="1200" b="0" i="0" dirty="0">
                <a:solidFill>
                  <a:schemeClr val="tx1"/>
                </a:solidFill>
                <a:effectLst/>
                <a:latin typeface="Calibri"/>
                <a:ea typeface="Meiryo" panose="020B0604030504040204" pitchFamily="34" charset="-128"/>
              </a:rPr>
              <a:t>?</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ボランティア、スポーツ、ファッション、ビデオ</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ゲームなど、さまざまなことが思い浮かぶでしょう。」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コーディングを社会的活動と位置付け、若者にもっと関心を持ってもらうこと。</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「実際に、コーディングは、あなたがやりたいことすべてに活用できます。」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*活用例</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ビデオ ゲーム</a:t>
            </a:r>
            <a:r>
              <a:rPr lang="ja-JP" altLang="en-US" sz="1200" b="0" i="0" dirty="0">
                <a:solidFill>
                  <a:schemeClr val="tx1"/>
                </a:solidFill>
                <a:effectLst/>
                <a:latin typeface="Calibri"/>
                <a:ea typeface="Meiryo" panose="020B0604030504040204" pitchFamily="34" charset="-128"/>
              </a:rPr>
              <a:t>が好きな場合、コーディングを使って自分のビデオ ゲームを作ることができます。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ファッション</a:t>
            </a:r>
            <a:r>
              <a:rPr lang="ja-JP" altLang="en-US" sz="1200" b="0" i="0" dirty="0">
                <a:solidFill>
                  <a:schemeClr val="tx1"/>
                </a:solidFill>
                <a:effectLst/>
                <a:latin typeface="Calibri"/>
                <a:ea typeface="Meiryo" panose="020B0604030504040204" pitchFamily="34" charset="-128"/>
              </a:rPr>
              <a:t>に関心がある場合、自分のブログを作って、自分が思うファッションのお勧めを広く知ってもらうことができます。</a:t>
            </a:r>
          </a:p>
          <a:p>
            <a:pPr marL="630936" marR="0" lvl="1" indent="-173736" algn="l" defTabSz="914400">
              <a:lnSpc>
                <a:spcPct val="100000"/>
              </a:lnSpc>
              <a:spcBef>
                <a:spcPts val="0"/>
              </a:spcBef>
              <a:spcAft>
                <a:spcPts val="0"/>
              </a:spcAft>
              <a:buClr>
                <a:schemeClr val="tx1"/>
              </a:buClr>
              <a:buFont typeface="Arial"/>
              <a:buChar char="•"/>
            </a:pPr>
            <a:r>
              <a:rPr lang="ja-JP" altLang="en-US" sz="1200" b="1" i="0" dirty="0">
                <a:solidFill>
                  <a:schemeClr val="tx1"/>
                </a:solidFill>
                <a:effectLst/>
                <a:latin typeface="Calibri"/>
                <a:ea typeface="Meiryo" panose="020B0604030504040204" pitchFamily="34" charset="-128"/>
              </a:rPr>
              <a:t>文学</a:t>
            </a:r>
            <a:r>
              <a:rPr lang="ja-JP" altLang="en-US" sz="1200" b="0" i="0" dirty="0">
                <a:solidFill>
                  <a:schemeClr val="tx1"/>
                </a:solidFill>
                <a:effectLst/>
                <a:latin typeface="Calibri"/>
                <a:ea typeface="Meiryo" panose="020B0604030504040204" pitchFamily="34" charset="-128"/>
              </a:rPr>
              <a:t>が好きな場合、「必読書」や読んだ感想を毎月共有するサイトを立ち上げることができます。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latin typeface="Calibri"/>
                <a:ea typeface="Meiryo" panose="020B0604030504040204" pitchFamily="34" charset="-128"/>
              </a:rPr>
              <a:t>この世代は社会的影響が大切なことを前提とすると、コーディングが人生の何らかの側面に反映され、標準からはずれていないことが重要です。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ここでは、コーティングに対する新たな解釈の「ひらめき」の象徴として線香花火の画像を使用しています。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新しいことの始まりや、視野の拡がりを表す画像または写真。</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「すぐに始まります。チュートリアルを行っている間、ここで説明したことをすべて思い出し、コーディングを自分の日常生活にどのように取り入れるか考えてください</a:t>
            </a:r>
            <a:r>
              <a:rPr lang="ja-JP" altLang="en-US" sz="1200" b="0" i="0" u="none" dirty="0">
                <a:solidFill>
                  <a:schemeClr val="tx1"/>
                </a:solidFill>
                <a:latin typeface="+mn-lt"/>
                <a:ea typeface="Meiryo" panose="020B0604030504040204" pitchFamily="34" charset="-128"/>
              </a:rPr>
              <a:t>。」</a:t>
            </a:r>
            <a:endParaRPr lang="ja-JP" altLang="en-US" sz="1200" b="0" i="0" u="none" dirty="0">
              <a:solidFill>
                <a:schemeClr val="tx1"/>
              </a:solidFill>
              <a:latin typeface="Calibri"/>
              <a:ea typeface="Meiryo" panose="020B0604030504040204" pitchFamily="34" charset="-128"/>
            </a:endParaRP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en-US" altLang="ja-JP" sz="1200" b="0" i="0" u="none"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の受講中に、プレゼンテーションで見たものすべてについて考えるよう参加者に促します。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この画像では、写真家の画像を使用することで、コーディングがさまざまな趣味に役立つことを再び強調しています。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通常はコーディングを連想しない物の画像や写真。</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「では、始めましょう」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の紹介</a:t>
            </a:r>
            <a:endParaRPr lang="ja-JP" altLang="en-US" sz="1200" b="0" i="0" u="none" baseline="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見た目に興奮していることがわかる若者の画像。</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1" u="sng"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「コーディングを始める準備はできていますか</a:t>
            </a:r>
            <a:r>
              <a:rPr lang="en-US" altLang="ja-JP" b="0" u="none" dirty="0">
                <a:ea typeface="Meiryo" panose="020B0604030504040204" pitchFamily="34" charset="-128"/>
              </a:rPr>
              <a:t>? </a:t>
            </a:r>
            <a:r>
              <a:rPr lang="ja-JP" altLang="en-US" b="0" u="none" dirty="0">
                <a:ea typeface="Meiryo" panose="020B0604030504040204" pitchFamily="34" charset="-128"/>
              </a:rPr>
              <a:t>作業を開始しましょう。「今日の </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ja-JP" altLang="en-US" b="0" u="none" baseline="0" dirty="0">
                <a:ea typeface="Meiryo" panose="020B0604030504040204" pitchFamily="34" charset="-128"/>
              </a:rPr>
              <a:t> では、</a:t>
            </a:r>
            <a:r>
              <a:rPr lang="ja-JP" altLang="en-US" sz="1200" kern="1200" dirty="0">
                <a:solidFill>
                  <a:schemeClr val="tx1"/>
                </a:solidFill>
                <a:effectLst/>
                <a:latin typeface="+mn-lt"/>
                <a:ea typeface="Meiryo" panose="020B0604030504040204" pitchFamily="34" charset="-128"/>
              </a:rPr>
              <a:t> </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ゲームを基にしたチュートリアルで学習を始めます</a:t>
            </a:r>
            <a:r>
              <a:rPr lang="en-US" altLang="ja-JP" b="0" u="none" baseline="0"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ビデオ ゲームのキャラクターや概念を使いますが、ゲーム自体は使いません。</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The Agent” </a:t>
            </a:r>
            <a:r>
              <a:rPr lang="ja-JP" altLang="en-US" sz="1200" kern="1200" dirty="0">
                <a:solidFill>
                  <a:schemeClr val="tx1"/>
                </a:solidFill>
                <a:effectLst/>
                <a:latin typeface="+mn-lt"/>
                <a:ea typeface="Meiryo" panose="020B0604030504040204" pitchFamily="34" charset="-128"/>
              </a:rPr>
              <a:t>に会い、ループ、デバッグ、関数などのコーディング テクニックを学んで、自分のパズルの答えを設計し、</a:t>
            </a:r>
            <a:r>
              <a:rPr lang="en-US" altLang="ja-JP" sz="1200" kern="1200" dirty="0">
                <a:solidFill>
                  <a:schemeClr val="tx1"/>
                </a:solidFill>
                <a:effectLst/>
                <a:latin typeface="+mn-lt"/>
                <a:ea typeface="Meiryo" panose="020B0604030504040204" pitchFamily="34" charset="-128"/>
              </a:rPr>
              <a:t>Agent </a:t>
            </a:r>
            <a:r>
              <a:rPr lang="ja-JP" altLang="en-US" sz="1200" kern="1200" dirty="0">
                <a:solidFill>
                  <a:schemeClr val="tx1"/>
                </a:solidFill>
                <a:effectLst/>
                <a:latin typeface="+mn-lt"/>
                <a:ea typeface="Meiryo" panose="020B0604030504040204" pitchFamily="34" charset="-128"/>
              </a:rPr>
              <a:t>がコマンドを実行する様子を見ます。」</a:t>
            </a:r>
            <a:endParaRPr lang="ja-JP" altLang="en-US" sz="1200" b="0" baseline="0" dirty="0">
              <a:ea typeface="Meiryo" panose="020B0604030504040204" pitchFamily="34" charset="-128"/>
            </a:endParaRPr>
          </a:p>
          <a:p>
            <a:endParaRPr lang="ja-JP" altLang="en-US" b="0" u="none" dirty="0">
              <a:ea typeface="Meiryo" panose="020B0604030504040204" pitchFamily="34" charset="-128"/>
            </a:endParaRPr>
          </a:p>
          <a:p>
            <a:endParaRPr lang="ja-JP" altLang="en-US" b="0" u="none"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dirty="0">
                <a:solidFill>
                  <a:schemeClr val="bg1"/>
                </a:solidFill>
                <a:latin typeface="Segoe UI Light" panose="020B0502040204020203" pitchFamily="34" charset="0"/>
                <a:ea typeface="Meiryo" panose="020B0604030504040204" pitchFamily="34" charset="-128"/>
              </a:rPr>
              <a:t> </a:t>
            </a:r>
            <a:r>
              <a:rPr lang="ja-JP" altLang="en-US" sz="1200" dirty="0">
                <a:solidFill>
                  <a:schemeClr val="bg1"/>
                </a:solidFill>
                <a:latin typeface="Segoe UI Light" panose="020B0502040204020203" pitchFamily="34" charset="0"/>
                <a:ea typeface="Meiryo" panose="020B0604030504040204" pitchFamily="34" charset="-128"/>
              </a:rPr>
              <a:t>を紹介する</a:t>
            </a:r>
          </a:p>
          <a:p>
            <a:endParaRPr lang="ja-JP" altLang="en-US" b="1"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u="sng" dirty="0">
                <a:ea typeface="Meiryo" panose="020B0604030504040204" pitchFamily="34" charset="-128"/>
              </a:rPr>
              <a:t>進行役の方へ</a:t>
            </a:r>
            <a:r>
              <a:rPr lang="en-US" altLang="ja-JP" b="1" u="sng" dirty="0">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ea typeface="Meiryo" panose="020B0604030504040204" pitchFamily="34" charset="-128"/>
              </a:rPr>
              <a:t>複数の </a:t>
            </a:r>
            <a:r>
              <a:rPr lang="en-US" altLang="ja-JP" b="0" dirty="0">
                <a:ea typeface="Meiryo" panose="020B0604030504040204" pitchFamily="34" charset="-128"/>
              </a:rPr>
              <a:t>Minecraft </a:t>
            </a:r>
            <a:r>
              <a:rPr lang="ja-JP" altLang="en-US" b="0" dirty="0">
                <a:ea typeface="Meiryo" panose="020B0604030504040204" pitchFamily="34" charset="-128"/>
              </a:rPr>
              <a:t>チュートリアルがあります。今年のチュートリアルで開始し、早く終わった場合は他のチュートリアルを利用してください。チュートリアルごとに異なる概念を指導するので、すべてのチュートリアルを行うのが理想的です</a:t>
            </a:r>
            <a:r>
              <a:rPr lang="en-US" altLang="ja-JP" b="0" dirty="0">
                <a:ea typeface="Meiryo" panose="020B0604030504040204" pitchFamily="34" charset="-128"/>
              </a:rPr>
              <a:t>!</a:t>
            </a:r>
            <a:r>
              <a:rPr lang="ja-JP" altLang="en-US" dirty="0">
                <a:ea typeface="Meiryo" panose="020B0604030504040204" pitchFamily="34" charset="-128"/>
              </a:rPr>
              <a:t> </a:t>
            </a:r>
            <a:endParaRPr lang="ja-JP" altLang="en-US" b="0" dirty="0">
              <a:ea typeface="Meiryo" panose="020B0604030504040204" pitchFamily="34" charset="-128"/>
            </a:endParaRPr>
          </a:p>
          <a:p>
            <a:endParaRPr lang="ja-JP" altLang="en-US" sz="1200" b="1" u="sng" kern="1200" baseline="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参加者ひとりひとりにデバイスを用意することができない場合は、ペアを組み、各レッスンのステップごとに交代して、全員が操作と観察の両方を行えるようにします。パズルは各自で行うことが推奨されています。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kern="1200" dirty="0">
                <a:solidFill>
                  <a:schemeClr val="tx1"/>
                </a:solidFill>
                <a:effectLst/>
                <a:latin typeface="+mn-lt"/>
                <a:ea typeface="Meiryo" panose="020B0604030504040204" pitchFamily="34" charset="-128"/>
              </a:rPr>
              <a:t>15 </a:t>
            </a:r>
            <a:r>
              <a:rPr lang="ja-JP" altLang="en-US" sz="1200" kern="1200" dirty="0">
                <a:solidFill>
                  <a:schemeClr val="tx1"/>
                </a:solidFill>
                <a:effectLst/>
                <a:latin typeface="+mn-lt"/>
                <a:ea typeface="Meiryo" panose="020B0604030504040204" pitchFamily="34" charset="-128"/>
              </a:rPr>
              <a:t>分後に、グループの進捗と作成したコードを讃えましょう。</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b="0" u="none" kern="1200" dirty="0">
                <a:solidFill>
                  <a:schemeClr val="tx1"/>
                </a:solidFill>
                <a:effectLst/>
                <a:latin typeface="+mn-lt"/>
                <a:ea typeface="Meiryo" panose="020B0604030504040204" pitchFamily="34" charset="-128"/>
              </a:rPr>
              <a:t>1 </a:t>
            </a:r>
            <a:r>
              <a:rPr lang="ja-JP" altLang="en-US" sz="1200" b="0" u="none" kern="1200" dirty="0">
                <a:solidFill>
                  <a:schemeClr val="tx1"/>
                </a:solidFill>
                <a:effectLst/>
                <a:latin typeface="+mn-lt"/>
                <a:ea typeface="Meiryo" panose="020B0604030504040204" pitchFamily="34" charset="-128"/>
              </a:rPr>
              <a:t>つまたは複数のチュートリアルを完了した参加者に対して、チュートリアルを介して </a:t>
            </a:r>
            <a:r>
              <a:rPr lang="en-US" altLang="ja-JP" sz="1200" b="1" u="none" kern="1200" dirty="0">
                <a:solidFill>
                  <a:schemeClr val="tx1"/>
                </a:solidFill>
                <a:effectLst/>
                <a:latin typeface="+mn-lt"/>
                <a:ea typeface="Meiryo" panose="020B0604030504040204" pitchFamily="34" charset="-128"/>
              </a:rPr>
              <a:t>Diamond Path </a:t>
            </a:r>
            <a:r>
              <a:rPr lang="ja-JP" altLang="en-US" sz="1200" b="0" u="none" kern="1200" dirty="0">
                <a:solidFill>
                  <a:schemeClr val="tx1"/>
                </a:solidFill>
                <a:effectLst/>
                <a:latin typeface="+mn-lt"/>
                <a:ea typeface="Meiryo" panose="020B0604030504040204" pitchFamily="34" charset="-128"/>
              </a:rPr>
              <a:t>を使用するように促しましょう。これには、そのレベルでダイヤモンドを獲得するために完了する必要がある追加のコーディング課題が含まれています。</a:t>
            </a: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dirty="0">
              <a:ea typeface="Meiryo" panose="020B0604030504040204" pitchFamily="34" charset="-128"/>
            </a:endParaRPr>
          </a:p>
          <a:p>
            <a:r>
              <a:rPr lang="ja-JP" altLang="en-US" dirty="0">
                <a:ea typeface="Meiryo" panose="020B0604030504040204" pitchFamily="34" charset="-128"/>
              </a:rPr>
              <a:t> </a:t>
            </a: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19</a:t>
            </a:fld>
            <a:endParaRPr lang="ja-JP" altLang="en-US" dirty="0">
              <a:ea typeface="Meiryo" panose="020B0604030504040204" pitchFamily="34" charset="-128"/>
            </a:endParaRPr>
          </a:p>
        </p:txBody>
      </p:sp>
    </p:spTree>
    <p:extLst>
      <p:ext uri="{BB962C8B-B14F-4D97-AF65-F5344CB8AC3E}">
        <p14:creationId xmlns:p14="http://schemas.microsoft.com/office/powerpoint/2010/main" val="179726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「あなたはすでにご存知かもしれません。コーディングとは、人がテクノロジーに指示を与えるために使うことを。 コンピューターに英語は通じません。そのため、コンピューターが理解できる言語で命令を出さなければなりません。 その言語がコードです。 ご存知なかったかもしれませんが、コードはソフトウェア</a:t>
            </a:r>
            <a:r>
              <a:rPr lang="ja-JP" altLang="en-US" dirty="0">
                <a:ea typeface="Meiryo" panose="020B0604030504040204" pitchFamily="34" charset="-128"/>
              </a:rPr>
              <a:t> </a:t>
            </a:r>
            <a:r>
              <a:rPr lang="ja-JP" altLang="en-US" sz="1200" b="0" i="0" baseline="0" dirty="0">
                <a:solidFill>
                  <a:schemeClr val="tx1"/>
                </a:solidFill>
                <a:latin typeface="Calibri"/>
                <a:ea typeface="Meiryo" panose="020B0604030504040204" pitchFamily="34" charset="-128"/>
              </a:rPr>
              <a:t>エンジニアやテクノロジー業界の人だけのものではありません。コーディングは</a:t>
            </a:r>
            <a:r>
              <a:rPr lang="ja-JP" altLang="en-US" sz="1200" b="0" i="1" baseline="0" dirty="0">
                <a:solidFill>
                  <a:schemeClr val="tx1"/>
                </a:solidFill>
                <a:latin typeface="Calibri"/>
                <a:ea typeface="Meiryo" panose="020B0604030504040204" pitchFamily="34" charset="-128"/>
              </a:rPr>
              <a:t>誰でも</a:t>
            </a:r>
            <a:r>
              <a:rPr lang="ja-JP" altLang="en-US" sz="1200" b="0" i="0" baseline="0" dirty="0">
                <a:solidFill>
                  <a:schemeClr val="tx1"/>
                </a:solidFill>
                <a:latin typeface="Calibri"/>
                <a:ea typeface="Meiryo" panose="020B0604030504040204" pitchFamily="34" charset="-128"/>
              </a:rPr>
              <a:t>学ぶことができる素晴らしいスキルなのです。」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mn-lt"/>
                <a:ea typeface="Meiryo" panose="020B0604030504040204" pitchFamily="34" charset="-128"/>
              </a:rPr>
              <a:t>進行役の方へ</a:t>
            </a:r>
            <a:r>
              <a:rPr lang="en-US" altLang="ja-JP" sz="1200" b="1" i="0" u="sng" dirty="0">
                <a:solidFill>
                  <a:schemeClr val="tx1"/>
                </a:solidFill>
                <a:effectLst/>
                <a:latin typeface="+mn-lt"/>
                <a:ea typeface="Meiryo" panose="020B0604030504040204" pitchFamily="34" charset="-128"/>
              </a:rPr>
              <a:t>:</a:t>
            </a:r>
          </a:p>
          <a:p>
            <a:pPr marL="0" marR="0" indent="0" algn="l" defTabSz="914400">
              <a:lnSpc>
                <a:spcPct val="100000"/>
              </a:lnSpc>
              <a:spcBef>
                <a:spcPts val="0"/>
              </a:spcBef>
              <a:spcAft>
                <a:spcPts val="0"/>
              </a:spcAft>
              <a:buNone/>
            </a:pPr>
            <a:r>
              <a:rPr lang="ja-JP" altLang="en-US" sz="1200" b="0" i="0" u="none" baseline="0" dirty="0">
                <a:solidFill>
                  <a:schemeClr val="tx1"/>
                </a:solidFill>
                <a:latin typeface="Calibri"/>
                <a:ea typeface="Meiryo" panose="020B0604030504040204" pitchFamily="34" charset="-128"/>
              </a:rPr>
              <a:t>次のスライドに進むと、ビデオは自動的に再生されます。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以下のセクションで、コーディングに対する若い人の間違った認識を変える。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mn-lt"/>
                <a:ea typeface="Meiryo" panose="020B0604030504040204" pitchFamily="34" charset="-128"/>
              </a:rPr>
              <a:t>これは </a:t>
            </a:r>
            <a:r>
              <a:rPr lang="en-US" altLang="ja-JP" sz="1200" b="0" i="0" baseline="0" dirty="0">
                <a:solidFill>
                  <a:schemeClr val="tx1"/>
                </a:solidFill>
                <a:latin typeface="+mn-lt"/>
                <a:ea typeface="Meiryo" panose="020B0604030504040204" pitchFamily="34" charset="-128"/>
              </a:rPr>
              <a:t>8 </a:t>
            </a:r>
            <a:r>
              <a:rPr lang="ja-JP" altLang="en-US" sz="1200" b="0" i="0" baseline="0" dirty="0">
                <a:solidFill>
                  <a:schemeClr val="tx1"/>
                </a:solidFill>
                <a:latin typeface="+mn-lt"/>
                <a:ea typeface="Meiryo" panose="020B0604030504040204" pitchFamily="34" charset="-128"/>
              </a:rPr>
              <a:t>回開催された「</a:t>
            </a:r>
            <a:r>
              <a:rPr lang="en-US" altLang="ja-JP" sz="1200" b="0" i="0" baseline="0" dirty="0">
                <a:solidFill>
                  <a:schemeClr val="tx1"/>
                </a:solidFill>
                <a:latin typeface="+mn-lt"/>
                <a:ea typeface="Meiryo" panose="020B0604030504040204" pitchFamily="34" charset="-128"/>
              </a:rPr>
              <a:t>The binary code for Hello world</a:t>
            </a:r>
            <a:r>
              <a:rPr lang="ja-JP" altLang="en-US" sz="1200" b="0" i="0" baseline="0" dirty="0">
                <a:solidFill>
                  <a:schemeClr val="tx1"/>
                </a:solidFill>
                <a:latin typeface="+mn-lt"/>
                <a:ea typeface="Meiryo" panose="020B0604030504040204" pitchFamily="34" charset="-128"/>
              </a:rPr>
              <a:t>」の画像です。</a:t>
            </a:r>
            <a:endParaRPr lang="ja-JP" altLang="en-US" sz="1200" b="0" i="0" baseline="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0" u="none" dirty="0">
              <a:ea typeface="Meiryo" panose="020B0604030504040204" pitchFamily="34" charset="-128"/>
            </a:endParaRPr>
          </a:p>
          <a:p>
            <a:r>
              <a:rPr lang="ja-JP" altLang="en-US" b="0" u="none" dirty="0">
                <a:ea typeface="Meiryo" panose="020B0604030504040204" pitchFamily="34" charset="-128"/>
              </a:rPr>
              <a:t>「それでは、</a:t>
            </a:r>
            <a:r>
              <a:rPr lang="en-US" altLang="ja-JP" sz="1200" b="0" u="none" dirty="0">
                <a:solidFill>
                  <a:schemeClr val="bg1"/>
                </a:solidFill>
                <a:latin typeface="Segoe Pro Light" charset="0"/>
                <a:ea typeface="Meiryo" panose="020B0604030504040204" pitchFamily="34" charset="-128"/>
              </a:rPr>
              <a:t>code.org</a:t>
            </a:r>
            <a:r>
              <a:rPr lang="en-US" altLang="ja-JP" sz="1200" dirty="0">
                <a:solidFill>
                  <a:schemeClr val="bg1"/>
                </a:solidFill>
                <a:latin typeface="Segoe Pro Light" charset="0"/>
                <a:ea typeface="Meiryo" panose="020B0604030504040204" pitchFamily="34" charset="-128"/>
              </a:rPr>
              <a:t>/Minecraft</a:t>
            </a:r>
            <a:r>
              <a:rPr lang="ja-JP" altLang="en-US" dirty="0">
                <a:ea typeface="Meiryo" panose="020B0604030504040204" pitchFamily="34" charset="-128"/>
              </a:rPr>
              <a:t> </a:t>
            </a:r>
            <a:r>
              <a:rPr lang="ja-JP" altLang="en-US" b="0" u="none" baseline="0" dirty="0">
                <a:ea typeface="Meiryo" panose="020B0604030504040204" pitchFamily="34" charset="-128"/>
              </a:rPr>
              <a:t>に移動して、“</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Hero’s Journey” </a:t>
            </a:r>
            <a:r>
              <a:rPr lang="ja-JP" altLang="en-US" b="0" u="none" baseline="0" dirty="0">
                <a:ea typeface="Meiryo" panose="020B0604030504040204" pitchFamily="34" charset="-128"/>
              </a:rPr>
              <a:t>チュートリアルを見つけて開始しましょう</a:t>
            </a:r>
            <a:r>
              <a:rPr lang="en-US" altLang="ja-JP" b="0" u="none" baseline="0" dirty="0">
                <a:ea typeface="Meiryo" panose="020B0604030504040204" pitchFamily="34" charset="-128"/>
              </a:rPr>
              <a:t>! </a:t>
            </a:r>
            <a:r>
              <a:rPr lang="ja-JP" altLang="en-US" b="0" u="none" baseline="0" dirty="0">
                <a:ea typeface="Meiryo" panose="020B0604030504040204" pitchFamily="34" charset="-128"/>
              </a:rPr>
              <a:t>」</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mn-lt"/>
                <a:ea typeface="Meiryo" panose="020B0604030504040204" pitchFamily="34" charset="-128"/>
              </a:rPr>
              <a:t>参加者にチュートリアルにアクセスする時間を与えてください。</a:t>
            </a:r>
            <a:endParaRPr lang="ja-JP" altLang="en-US" sz="1200" b="0" i="0" dirty="0">
              <a:solidFill>
                <a:schemeClr val="tx1"/>
              </a:solidFill>
              <a:latin typeface="+mn-lt"/>
              <a:ea typeface="Meiryo" panose="020B0604030504040204" pitchFamily="34"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b="0" u="none" baseline="0" dirty="0">
              <a:ea typeface="Meiryo" panose="020B0604030504040204" pitchFamily="34" charset="-128"/>
            </a:endParaRPr>
          </a:p>
          <a:p>
            <a:r>
              <a:rPr lang="ja-JP" altLang="en-US" b="1" u="sng" baseline="0" dirty="0">
                <a:ea typeface="Meiryo" panose="020B0604030504040204" pitchFamily="34" charset="-128"/>
              </a:rPr>
              <a:t>進行役の方へ</a:t>
            </a:r>
            <a:r>
              <a:rPr lang="en-US" altLang="ja-JP" b="1" u="sng" baseline="0" dirty="0">
                <a:ea typeface="Meiryo" panose="020B0604030504040204" pitchFamily="34" charset="-128"/>
              </a:rPr>
              <a:t>:</a:t>
            </a:r>
            <a:r>
              <a:rPr lang="ja-JP" altLang="en-US" dirty="0">
                <a:ea typeface="Meiryo" panose="020B0604030504040204" pitchFamily="34" charset="-128"/>
              </a:rPr>
              <a:t> </a:t>
            </a:r>
          </a:p>
          <a:p>
            <a:pPr marL="628650" lvl="1" indent="-171450">
              <a:buFont typeface="Arial"/>
              <a:buChar char="•"/>
            </a:pPr>
            <a:r>
              <a:rPr lang="ja-JP" altLang="en-US" dirty="0">
                <a:ea typeface="Meiryo" panose="020B0604030504040204" pitchFamily="34" charset="-128"/>
              </a:rPr>
              <a:t>チュートリアルの実行中はこのスライドを常に表示し、グループがチュートリアルの終わりに近づいたときに</a:t>
            </a:r>
            <a:r>
              <a:rPr lang="ja-JP" altLang="en-US" i="1" baseline="0" dirty="0">
                <a:ea typeface="Meiryo" panose="020B0604030504040204" pitchFamily="34" charset="-128"/>
              </a:rPr>
              <a:t>はじめて</a:t>
            </a:r>
            <a:r>
              <a:rPr lang="ja-JP" altLang="en-US" dirty="0">
                <a:ea typeface="Meiryo" panose="020B0604030504040204" pitchFamily="34" charset="-128"/>
              </a:rPr>
              <a:t>次のスライドに進みます。</a:t>
            </a:r>
          </a:p>
          <a:p>
            <a:pPr marL="628650" lvl="1" indent="-171450" algn="l" defTabSz="914400">
              <a:buFont typeface="Arial" panose="020B0604020202020204" pitchFamily="34" charset="0"/>
              <a:buChar char="•"/>
            </a:pPr>
            <a:r>
              <a:rPr lang="ja-JP" altLang="en-US" sz="1200" b="0" i="0" dirty="0">
                <a:solidFill>
                  <a:schemeClr val="tx1"/>
                </a:solidFill>
                <a:latin typeface="+mn-lt"/>
                <a:ea typeface="Meiryo" panose="020B0604030504040204" pitchFamily="34" charset="-128"/>
              </a:rPr>
              <a:t>参加者がチュートリアルにサインインしている場合、進捗がレベルごとに保存され、完了していない場合は後で戻ることができます。 </a:t>
            </a:r>
          </a:p>
          <a:p>
            <a:pPr marL="628650" lvl="1" indent="-171450">
              <a:buFont typeface="Arial"/>
              <a:buChar char="•"/>
            </a:pPr>
            <a:r>
              <a:rPr lang="ja-JP" altLang="en-US" sz="1200" kern="1200" dirty="0">
                <a:solidFill>
                  <a:schemeClr val="tx1"/>
                </a:solidFill>
                <a:effectLst/>
                <a:latin typeface="+mn-lt"/>
                <a:ea typeface="Meiryo" panose="020B0604030504040204" pitchFamily="34" charset="-128"/>
              </a:rPr>
              <a:t>無料でプレイでき、目的のものを何でも構築するためのスペースがあるため、若者につきもののリスクやユーザーが作成したコンテンツに注意してください。</a:t>
            </a:r>
            <a:endParaRPr lang="ja-JP" altLang="en-US" baseline="0" dirty="0">
              <a:ea typeface="Meiryo" panose="020B0604030504040204" pitchFamily="34" charset="-128"/>
            </a:endParaRPr>
          </a:p>
          <a:p>
            <a:pPr marL="0" lvl="0" indent="0">
              <a:buFont typeface="Arial"/>
              <a:buNone/>
            </a:pPr>
            <a:endParaRPr lang="ja-JP" altLang="en-US" baseline="0" dirty="0">
              <a:highlight>
                <a:srgbClr val="FFFF00"/>
              </a:highlight>
              <a:ea typeface="Meiryo" panose="020B0604030504040204" pitchFamily="34" charset="-128"/>
            </a:endParaRPr>
          </a:p>
          <a:p>
            <a:pPr marL="0" lvl="0" indent="0">
              <a:buFont typeface="Arial"/>
              <a:buNone/>
            </a:pPr>
            <a:r>
              <a:rPr lang="ja-JP" altLang="en-US" b="1" u="sng" baseline="0" dirty="0">
                <a:highlight>
                  <a:srgbClr val="FFFF00"/>
                </a:highlight>
                <a:ea typeface="Meiryo" panose="020B0604030504040204" pitchFamily="34" charset="-128"/>
              </a:rPr>
              <a:t>時間に制限がある場合</a:t>
            </a:r>
            <a:r>
              <a:rPr lang="en-US" altLang="ja-JP" b="1" u="sng" baseline="0" dirty="0">
                <a:highlight>
                  <a:srgbClr val="FFFF00"/>
                </a:highlight>
                <a:ea typeface="Meiryo" panose="020B0604030504040204" pitchFamily="34" charset="-128"/>
              </a:rPr>
              <a:t>:</a:t>
            </a:r>
          </a:p>
          <a:p>
            <a:pPr marL="628650" lvl="1" indent="-171450">
              <a:buFont typeface="Arial"/>
              <a:buChar char="•"/>
            </a:pPr>
            <a:r>
              <a:rPr lang="ja-JP" altLang="en-US" sz="1200" kern="1200" dirty="0">
                <a:solidFill>
                  <a:schemeClr val="tx1"/>
                </a:solidFill>
                <a:effectLst/>
                <a:highlight>
                  <a:srgbClr val="FFFF00"/>
                </a:highlight>
                <a:latin typeface="+mn-lt"/>
                <a:ea typeface="Meiryo" panose="020B0604030504040204" pitchFamily="34" charset="-128"/>
              </a:rPr>
              <a:t>できるだけ多くのパズルを完成させてください。技術的な知識が豊富な生徒なら、すべてを </a:t>
            </a:r>
            <a:r>
              <a:rPr lang="en-US" altLang="ja-JP" sz="1200" kern="1200" dirty="0">
                <a:solidFill>
                  <a:schemeClr val="tx1"/>
                </a:solidFill>
                <a:effectLst/>
                <a:highlight>
                  <a:srgbClr val="FFFF00"/>
                </a:highlight>
                <a:latin typeface="+mn-lt"/>
                <a:ea typeface="Meiryo" panose="020B0604030504040204" pitchFamily="34" charset="-128"/>
              </a:rPr>
              <a:t>50</a:t>
            </a:r>
            <a:r>
              <a:rPr lang="ja-JP" altLang="en-US" sz="1200" kern="1200" dirty="0">
                <a:solidFill>
                  <a:schemeClr val="tx1"/>
                </a:solidFill>
                <a:effectLst/>
                <a:highlight>
                  <a:srgbClr val="FFFF00"/>
                </a:highlight>
                <a:latin typeface="+mn-lt"/>
                <a:ea typeface="Meiryo" panose="020B0604030504040204" pitchFamily="34" charset="-128"/>
              </a:rPr>
              <a:t>～</a:t>
            </a:r>
            <a:r>
              <a:rPr lang="en-US" altLang="ja-JP" sz="1200" kern="1200" dirty="0">
                <a:solidFill>
                  <a:schemeClr val="tx1"/>
                </a:solidFill>
                <a:effectLst/>
                <a:highlight>
                  <a:srgbClr val="FFFF00"/>
                </a:highlight>
                <a:latin typeface="+mn-lt"/>
                <a:ea typeface="Meiryo" panose="020B0604030504040204" pitchFamily="34" charset="-128"/>
              </a:rPr>
              <a:t>60 </a:t>
            </a:r>
            <a:r>
              <a:rPr lang="ja-JP" altLang="en-US" sz="1200" kern="1200" dirty="0">
                <a:solidFill>
                  <a:schemeClr val="tx1"/>
                </a:solidFill>
                <a:effectLst/>
                <a:highlight>
                  <a:srgbClr val="FFFF00"/>
                </a:highlight>
                <a:latin typeface="+mn-lt"/>
                <a:ea typeface="Meiryo" panose="020B0604030504040204" pitchFamily="34" charset="-128"/>
              </a:rPr>
              <a:t>分で終えるかもしれません。</a:t>
            </a:r>
          </a:p>
          <a:p>
            <a:pPr marL="628650" lvl="1" indent="-171450">
              <a:buFont typeface="Arial"/>
              <a:buChar char="•"/>
            </a:pPr>
            <a:r>
              <a:rPr lang="ja-JP" altLang="en-US" sz="1200" kern="1200" dirty="0">
                <a:solidFill>
                  <a:schemeClr val="tx1"/>
                </a:solidFill>
                <a:effectLst/>
                <a:highlight>
                  <a:srgbClr val="FFFF00"/>
                </a:highlight>
                <a:latin typeface="+mn-lt"/>
                <a:ea typeface="Meiryo" panose="020B0604030504040204" pitchFamily="34" charset="-128"/>
              </a:rPr>
              <a:t>生徒の成果を讃え、自宅で再びコーディングを行えることを知らせましょう。</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aseline="0" dirty="0">
              <a:highlight>
                <a:srgbClr val="FFFF00"/>
              </a:highlight>
              <a:ea typeface="Meiryo" panose="020B0604030504040204" pitchFamily="34" charset="-128"/>
            </a:endParaRPr>
          </a:p>
          <a:p>
            <a:pPr marL="0" algn="l" defTabSz="914400">
              <a:buNone/>
            </a:pPr>
            <a:r>
              <a:rPr lang="ja-JP" altLang="en-US" sz="1200" b="1" i="0" u="sng" dirty="0">
                <a:solidFill>
                  <a:schemeClr val="tx1"/>
                </a:solidFill>
                <a:highlight>
                  <a:srgbClr val="FFFF00"/>
                </a:highlight>
                <a:latin typeface="+mn-lt"/>
                <a:ea typeface="Meiryo" panose="020B0604030504040204" pitchFamily="34" charset="-128"/>
              </a:rPr>
              <a:t>時間に余裕がある場合</a:t>
            </a:r>
            <a:r>
              <a:rPr lang="en-US" altLang="ja-JP" sz="1200" b="1" i="0" u="sng" dirty="0">
                <a:solidFill>
                  <a:schemeClr val="tx1"/>
                </a:solidFill>
                <a:highlight>
                  <a:srgbClr val="FFFF00"/>
                </a:highlight>
                <a:latin typeface="+mn-lt"/>
                <a:ea typeface="Meiryo" panose="020B0604030504040204" pitchFamily="34" charset="-128"/>
              </a:rPr>
              <a:t>: </a:t>
            </a:r>
          </a:p>
          <a:p>
            <a:pPr marL="628650" lvl="1" indent="-171450">
              <a:buFont typeface="Arial" panose="020B0604020202020204" pitchFamily="34" charset="0"/>
              <a:buChar char="•"/>
            </a:pPr>
            <a:r>
              <a:rPr lang="ja-JP" altLang="en-US" sz="1200" kern="1200" dirty="0">
                <a:solidFill>
                  <a:schemeClr val="tx1"/>
                </a:solidFill>
                <a:effectLst/>
                <a:latin typeface="+mn-lt"/>
                <a:ea typeface="Meiryo" panose="020B0604030504040204" pitchFamily="34" charset="-128"/>
              </a:rPr>
              <a:t>プレイできる残り時間で最後のパズルの作成を続行するように生徒に指示します。 </a:t>
            </a:r>
          </a:p>
          <a:p>
            <a:pPr marL="628650" lvl="1" indent="-171450" algn="l" defTabSz="914400">
              <a:buFont typeface="Arial" panose="020B0604020202020204" pitchFamily="34" charset="0"/>
              <a:buChar char="•"/>
            </a:pPr>
            <a:r>
              <a:rPr lang="ja-JP" altLang="en-US" sz="1200" b="0" i="0" dirty="0">
                <a:solidFill>
                  <a:schemeClr val="tx1"/>
                </a:solidFill>
                <a:latin typeface="+mn-lt"/>
                <a:ea typeface="Meiryo" panose="020B0604030504040204" pitchFamily="34" charset="-128"/>
              </a:rPr>
              <a:t>受講生に各パズルに戻って、別の方法でパズルを解くことに挑戦するように指示してください。これによって、繰り返しや実験をより楽しむことができます。</a:t>
            </a:r>
          </a:p>
          <a:p>
            <a:pPr marL="628650" lvl="1" indent="-171450">
              <a:buFont typeface="Arial" panose="020B0604020202020204" pitchFamily="34" charset="0"/>
              <a:buChar char="•"/>
            </a:pPr>
            <a:r>
              <a:rPr lang="ja-JP" altLang="en-US" sz="1200" b="0" u="none" kern="1200" dirty="0">
                <a:solidFill>
                  <a:schemeClr val="tx1"/>
                </a:solidFill>
                <a:effectLst/>
                <a:latin typeface="+mn-lt"/>
                <a:ea typeface="Meiryo" panose="020B0604030504040204" pitchFamily="34" charset="-128"/>
              </a:rPr>
              <a:t>生徒に “</a:t>
            </a:r>
            <a:r>
              <a:rPr lang="en-US" altLang="ja-JP" sz="1200" b="0" u="none" kern="1200" dirty="0">
                <a:solidFill>
                  <a:schemeClr val="tx1"/>
                </a:solidFill>
                <a:effectLst/>
                <a:latin typeface="+mn-lt"/>
                <a:ea typeface="Meiryo" panose="020B0604030504040204" pitchFamily="34" charset="-128"/>
              </a:rPr>
              <a:t>Minecraft Hour of </a:t>
            </a:r>
            <a:r>
              <a:rPr lang="en-US" altLang="ja-JP" sz="1200" b="0" u="none" kern="1200" dirty="0" err="1">
                <a:solidFill>
                  <a:schemeClr val="tx1"/>
                </a:solidFill>
                <a:effectLst/>
                <a:latin typeface="+mn-lt"/>
                <a:ea typeface="Meiryo" panose="020B0604030504040204" pitchFamily="34" charset="-128"/>
              </a:rPr>
              <a:t>Code</a:t>
            </a:r>
            <a:r>
              <a:rPr lang="en-US" altLang="ja-JP" sz="1200" b="0" u="none" kern="1200" baseline="30000" dirty="0" err="1">
                <a:solidFill>
                  <a:schemeClr val="tx1"/>
                </a:solidFill>
                <a:effectLst/>
                <a:latin typeface="+mn-lt"/>
                <a:ea typeface="Meiryo" panose="020B0604030504040204" pitchFamily="34" charset="-128"/>
              </a:rPr>
              <a:t>TM</a:t>
            </a:r>
            <a:r>
              <a:rPr lang="en-US" altLang="ja-JP" sz="1200" b="0" u="none" kern="1200" dirty="0">
                <a:solidFill>
                  <a:schemeClr val="tx1"/>
                </a:solidFill>
                <a:effectLst/>
                <a:latin typeface="+mn-lt"/>
                <a:ea typeface="Meiryo" panose="020B0604030504040204" pitchFamily="34" charset="-128"/>
              </a:rPr>
              <a:t> Adventurer” </a:t>
            </a:r>
            <a:r>
              <a:rPr lang="ja-JP" altLang="en-US" sz="1200" b="0" u="none" kern="1200" dirty="0">
                <a:solidFill>
                  <a:schemeClr val="tx1"/>
                </a:solidFill>
                <a:effectLst/>
                <a:latin typeface="+mn-lt"/>
                <a:ea typeface="Meiryo" panose="020B0604030504040204" pitchFamily="34" charset="-128"/>
              </a:rPr>
              <a:t>や “</a:t>
            </a:r>
            <a:r>
              <a:rPr lang="en-US" altLang="ja-JP" sz="1200" b="0" u="none" kern="1200" dirty="0">
                <a:solidFill>
                  <a:schemeClr val="tx1"/>
                </a:solidFill>
                <a:effectLst/>
                <a:latin typeface="+mn-lt"/>
                <a:ea typeface="Meiryo" panose="020B0604030504040204" pitchFamily="34" charset="-128"/>
              </a:rPr>
              <a:t>Minecraft Hour of </a:t>
            </a:r>
            <a:r>
              <a:rPr lang="en-US" altLang="ja-JP" sz="1200" b="0" u="none" kern="1200" dirty="0" err="1">
                <a:solidFill>
                  <a:schemeClr val="tx1"/>
                </a:solidFill>
                <a:effectLst/>
                <a:latin typeface="+mn-lt"/>
                <a:ea typeface="Meiryo" panose="020B0604030504040204" pitchFamily="34" charset="-128"/>
              </a:rPr>
              <a:t>Code</a:t>
            </a:r>
            <a:r>
              <a:rPr lang="en-US" altLang="ja-JP" sz="1200" b="0" u="none" kern="1200" baseline="30000" dirty="0" err="1">
                <a:solidFill>
                  <a:schemeClr val="tx1"/>
                </a:solidFill>
                <a:effectLst/>
                <a:latin typeface="+mn-lt"/>
                <a:ea typeface="Meiryo" panose="020B0604030504040204" pitchFamily="34" charset="-128"/>
              </a:rPr>
              <a:t>TM</a:t>
            </a:r>
            <a:r>
              <a:rPr lang="en-US" altLang="ja-JP" sz="1200" b="0" u="none" kern="1200" dirty="0">
                <a:solidFill>
                  <a:schemeClr val="tx1"/>
                </a:solidFill>
                <a:effectLst/>
                <a:latin typeface="+mn-lt"/>
                <a:ea typeface="Meiryo" panose="020B0604030504040204" pitchFamily="34" charset="-128"/>
              </a:rPr>
              <a:t> Designer” </a:t>
            </a:r>
            <a:r>
              <a:rPr lang="ja-JP" altLang="en-US" sz="1200" b="0" u="none" kern="1200" dirty="0">
                <a:solidFill>
                  <a:schemeClr val="tx1"/>
                </a:solidFill>
                <a:effectLst/>
                <a:latin typeface="+mn-lt"/>
                <a:ea typeface="Meiryo" panose="020B0604030504040204" pitchFamily="34" charset="-128"/>
              </a:rPr>
              <a:t>からプレイするように指示します。</a:t>
            </a:r>
            <a:endParaRPr lang="ja-JP" altLang="en-US" b="0" u="none" dirty="0">
              <a:ea typeface="Meiryo" panose="020B0604030504040204" pitchFamily="34" charset="-128"/>
            </a:endParaRPr>
          </a:p>
          <a:p>
            <a:endParaRPr lang="ja-JP" altLang="en-US" b="1"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20</a:t>
            </a:fld>
            <a:endParaRPr lang="ja-JP" altLang="en-US" dirty="0">
              <a:ea typeface="Meiryo" panose="020B0604030504040204" pitchFamily="34" charset="-128"/>
            </a:endParaRPr>
          </a:p>
        </p:txBody>
      </p:sp>
    </p:spTree>
    <p:extLst>
      <p:ext uri="{BB962C8B-B14F-4D97-AF65-F5344CB8AC3E}">
        <p14:creationId xmlns:p14="http://schemas.microsoft.com/office/powerpoint/2010/main" val="1804168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「では、皆さん。 あと数分でチュートリアルを終了してください。」</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参加者に時間がほとんどないことを知らせ、チュートリアルがもうすぐ終わることを伝えます。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このスライドでは、ライオンの着ぐるみを着た猫の写真を使っています。</a:t>
            </a:r>
            <a:r>
              <a:rPr lang="en-US" altLang="ja-JP" sz="1200" b="0" i="1" baseline="0" dirty="0">
                <a:solidFill>
                  <a:schemeClr val="tx1"/>
                </a:solidFill>
                <a:effectLst/>
                <a:latin typeface="Calibri"/>
                <a:ea typeface="Meiryo" panose="020B0604030504040204" pitchFamily="34" charset="-128"/>
              </a:rPr>
              <a:t>.</a:t>
            </a:r>
            <a:r>
              <a:rPr lang="ja-JP" altLang="en-US" sz="1200" b="0" i="0" baseline="0" dirty="0">
                <a:solidFill>
                  <a:schemeClr val="tx1"/>
                </a:solidFill>
                <a:effectLst/>
                <a:latin typeface="Calibri"/>
                <a:ea typeface="Meiryo" panose="020B0604030504040204" pitchFamily="34" charset="-128"/>
              </a:rPr>
              <a:t>この世代にうける楽しくて面白いコンテンツを使用することが重要です。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チュートリアルがもうすぐ終わることを示す何か楽しい画像や写真。</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「話を前に戻しましょう。コーディングがどのように変化したかについて考えましたか</a:t>
            </a:r>
            <a:r>
              <a:rPr lang="en-US" altLang="ja-JP" b="0" u="none" baseline="0" dirty="0">
                <a:ea typeface="Meiryo" panose="020B0604030504040204" pitchFamily="34" charset="-128"/>
              </a:rPr>
              <a:t>?</a:t>
            </a:r>
            <a:r>
              <a:rPr lang="ja-JP" altLang="en-US" b="0" u="none" baseline="0"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家族や友達に「コードとは何か</a:t>
            </a:r>
            <a:r>
              <a:rPr lang="en-US" altLang="ja-JP" dirty="0">
                <a:ea typeface="Meiryo" panose="020B0604030504040204" pitchFamily="34" charset="-128"/>
              </a:rPr>
              <a:t>?</a:t>
            </a:r>
            <a:r>
              <a:rPr lang="ja-JP" altLang="en-US" dirty="0">
                <a:ea typeface="Meiryo" panose="020B0604030504040204" pitchFamily="34" charset="-128"/>
              </a:rPr>
              <a:t>」と質問されたとしたら、何と答えますか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何を学びましたか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一番難しかったことは何ですか</a:t>
            </a:r>
            <a:r>
              <a:rPr lang="en-US" altLang="ja-JP" dirty="0">
                <a:ea typeface="Meiryo" panose="020B0604030504040204" pitchFamily="34" charset="-128"/>
              </a:rPr>
              <a:t>? </a:t>
            </a:r>
            <a:r>
              <a:rPr lang="ja-JP" altLang="en-US" dirty="0">
                <a:ea typeface="Meiryo" panose="020B0604030504040204" pitchFamily="34" charset="-128"/>
              </a:rPr>
              <a:t>行き詰まったとき、どうしましたか</a:t>
            </a:r>
            <a:r>
              <a:rPr lang="en-US" altLang="ja-JP" dirty="0">
                <a:ea typeface="Meiryo" panose="020B0604030504040204" pitchFamily="34" charset="-128"/>
              </a:rPr>
              <a:t>? </a:t>
            </a:r>
            <a:r>
              <a:rPr lang="ja-JP" altLang="en-US" dirty="0">
                <a:ea typeface="Meiryo" panose="020B0604030504040204" pitchFamily="34" charset="-128"/>
              </a:rPr>
              <a:t>それが重要なのはなぜですか</a:t>
            </a:r>
            <a:r>
              <a:rPr lang="en-US" altLang="ja-JP" dirty="0">
                <a:ea typeface="Meiryo" panose="020B0604030504040204" pitchFamily="34" charset="-128"/>
              </a:rPr>
              <a:t>? [</a:t>
            </a:r>
            <a:r>
              <a:rPr lang="ja-JP" altLang="en-US" dirty="0">
                <a:ea typeface="Meiryo" panose="020B0604030504040204" pitchFamily="34" charset="-128"/>
              </a:rPr>
              <a:t>耐えるように励ます</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コーディングはどのようにクリエイティブですか</a:t>
            </a:r>
            <a:r>
              <a:rPr lang="en-US" altLang="ja-JP" dirty="0">
                <a:ea typeface="Meiryo" panose="020B0604030504040204" pitchFamily="34" charset="-128"/>
              </a:rPr>
              <a:t>? [</a:t>
            </a:r>
            <a:r>
              <a:rPr lang="ja-JP" altLang="en-US" dirty="0">
                <a:ea typeface="Meiryo" panose="020B0604030504040204" pitchFamily="34" charset="-128"/>
              </a:rPr>
              <a:t>コーディングを別のクリエイティブなこと、たとえば歌うこと、ダンス、建築などと結び付ける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誰のためにコーディングしますか</a:t>
            </a:r>
            <a:r>
              <a:rPr lang="en-US" altLang="ja-JP" dirty="0">
                <a:ea typeface="Meiryo" panose="020B0604030504040204" pitchFamily="34" charset="-128"/>
              </a:rPr>
              <a:t>? [</a:t>
            </a:r>
            <a:r>
              <a:rPr lang="ja-JP" altLang="en-US" dirty="0">
                <a:ea typeface="Meiryo" panose="020B0604030504040204" pitchFamily="34" charset="-128"/>
              </a:rPr>
              <a:t>数学が得意な少年などの神話を越えて作業する</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最初の質問に戻り、コーディングに対する参加者の先入観がどのように変わったかを確認する。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なし</a:t>
            </a:r>
            <a:endParaRPr lang="ja-JP" altLang="en-US" sz="1200" b="0" i="0" dirty="0">
              <a:solidFill>
                <a:schemeClr val="tx1"/>
              </a:solidFill>
              <a:effectLst/>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u="none" dirty="0">
                <a:ea typeface="Meiryo" panose="020B0604030504040204" pitchFamily="34" charset="-128"/>
              </a:rPr>
              <a:t>「コーディングで何ができると思いますか</a:t>
            </a:r>
            <a:r>
              <a:rPr lang="en-US" altLang="ja-JP" b="0" u="none" dirty="0">
                <a:ea typeface="Meiryo" panose="020B0604030504040204" pitchFamily="34" charset="-128"/>
              </a:rPr>
              <a:t>?</a:t>
            </a:r>
            <a:r>
              <a:rPr lang="ja-JP" altLang="en-US"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コーディングは、あなたが興味を持っているどんなものにも適用できます。」 </a:t>
            </a:r>
          </a:p>
          <a:p>
            <a:pPr marL="0" algn="l" defTabSz="914400">
              <a:buNone/>
            </a:pPr>
            <a:endParaRPr lang="ja-JP" altLang="en-US" sz="1200" b="0" i="0" dirty="0">
              <a:solidFill>
                <a:schemeClr val="tx1"/>
              </a:solidFill>
              <a:effectLst/>
              <a:latin typeface="Calibri"/>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*活用例</a:t>
            </a:r>
            <a:endParaRPr lang="ja-JP" altLang="en-US" sz="1200" b="0" i="0" dirty="0">
              <a:solidFill>
                <a:schemeClr val="tx1"/>
              </a:solidFill>
              <a:effectLst/>
              <a:latin typeface="Calibri"/>
              <a:ea typeface="Meiryo" panose="020B0604030504040204" pitchFamily="34" charset="-128"/>
              <a:cs typeface="+mn-cs"/>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ボランティア</a:t>
            </a:r>
            <a:r>
              <a:rPr lang="ja-JP" altLang="en-US" sz="1200" kern="1200" dirty="0">
                <a:solidFill>
                  <a:schemeClr val="tx1"/>
                </a:solidFill>
                <a:effectLst/>
                <a:latin typeface="+mn-lt"/>
                <a:ea typeface="Meiryo" panose="020B0604030504040204" pitchFamily="34" charset="-128"/>
              </a:rPr>
              <a:t>に興味がある場合、一緒にボランティアを行う友達やその他の人を募集するために役立つ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スポーツ</a:t>
            </a:r>
            <a:r>
              <a:rPr lang="ja-JP" altLang="en-US" sz="1200" kern="1200" dirty="0">
                <a:solidFill>
                  <a:schemeClr val="tx1"/>
                </a:solidFill>
                <a:effectLst/>
                <a:latin typeface="+mn-lt"/>
                <a:ea typeface="Meiryo" panose="020B0604030504040204" pitchFamily="34" charset="-128"/>
              </a:rPr>
              <a:t>に興味がある場合、お気に入りのチームの情報を表示するアプリを構築できます。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音楽</a:t>
            </a:r>
            <a:r>
              <a:rPr lang="ja-JP" altLang="en-US" sz="1200" kern="1200" dirty="0">
                <a:solidFill>
                  <a:schemeClr val="tx1"/>
                </a:solidFill>
                <a:effectLst/>
                <a:latin typeface="+mn-lt"/>
                <a:ea typeface="Meiryo" panose="020B0604030504040204" pitchFamily="34" charset="-128"/>
              </a:rPr>
              <a:t>が好きな場合、週ごとのプレイリストやアルバムのレビューを共有する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サイトを作成して、友達と共有することができます。 </a:t>
            </a:r>
            <a:endParaRPr lang="ja-JP" altLang="en-US" dirty="0">
              <a:effectLst/>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コーディングの可能性は無限にあることを再び強調する。 </a:t>
            </a:r>
            <a:r>
              <a:rPr lang="ja-JP" altLang="en-US" sz="1200" b="0" i="0" dirty="0">
                <a:solidFill>
                  <a:schemeClr val="tx1"/>
                </a:solidFill>
                <a:latin typeface="Calibri"/>
                <a:ea typeface="Meiryo" panose="020B0604030504040204" pitchFamily="34" charset="-128"/>
              </a:rPr>
              <a:t>教室の参加者の興味対象を引き出し、コーディングをそのような対象にどのように使用するかに焦点を当てる。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「コーディングのエキスパートになるのも夢ではありません。無料の </a:t>
            </a:r>
            <a:r>
              <a:rPr lang="en-US" altLang="ja-JP" sz="1200" b="0" i="0" u="none" dirty="0">
                <a:solidFill>
                  <a:schemeClr val="tx1"/>
                </a:solidFill>
                <a:latin typeface="Calibri"/>
                <a:ea typeface="Meiryo" panose="020B0604030504040204" pitchFamily="34" charset="-128"/>
              </a:rPr>
              <a:t>Web </a:t>
            </a:r>
            <a:r>
              <a:rPr lang="ja-JP" altLang="en-US" sz="1200" b="0" i="0" u="none" dirty="0">
                <a:solidFill>
                  <a:schemeClr val="tx1"/>
                </a:solidFill>
                <a:latin typeface="Calibri"/>
                <a:ea typeface="Meiryo" panose="020B0604030504040204" pitchFamily="34" charset="-128"/>
              </a:rPr>
              <a:t>サイトを紹介しますので、ご覧ください。 それらのリンクをメモして、これからもコーディングを続けましょう。」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子供たちにコーディングの次の段階に進むよう勧める。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参加者は、</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チュートリアルの開始後や、</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sz="1200" b="0" i="0" dirty="0">
                <a:solidFill>
                  <a:schemeClr val="tx1"/>
                </a:solidFill>
                <a:effectLst/>
                <a:latin typeface="Calibri"/>
                <a:ea typeface="Meiryo" panose="020B0604030504040204" pitchFamily="34" charset="-128"/>
              </a:rPr>
              <a:t> イベントの後、</a:t>
            </a:r>
            <a:r>
              <a:rPr lang="en-US" altLang="ja-JP" sz="1200" b="0" i="0" dirty="0">
                <a:solidFill>
                  <a:schemeClr val="tx1"/>
                </a:solidFill>
                <a:effectLst/>
                <a:latin typeface="Calibri"/>
                <a:ea typeface="Meiryo" panose="020B0604030504040204" pitchFamily="34" charset="-128"/>
              </a:rPr>
              <a:t>code.org </a:t>
            </a:r>
            <a:r>
              <a:rPr lang="ja-JP" altLang="en-US" sz="1200" b="0" i="0" dirty="0">
                <a:solidFill>
                  <a:schemeClr val="tx1"/>
                </a:solidFill>
                <a:effectLst/>
                <a:latin typeface="Calibri"/>
                <a:ea typeface="Meiryo" panose="020B0604030504040204" pitchFamily="34" charset="-128"/>
              </a:rPr>
              <a:t>からいつでも</a:t>
            </a:r>
            <a:r>
              <a:rPr lang="ja-JP" altLang="en-US" sz="1200" b="1" i="0" dirty="0">
                <a:solidFill>
                  <a:schemeClr val="tx1"/>
                </a:solidFill>
                <a:effectLst/>
                <a:latin typeface="Calibri"/>
                <a:ea typeface="Meiryo" panose="020B0604030504040204" pitchFamily="34" charset="-128"/>
              </a:rPr>
              <a:t> </a:t>
            </a:r>
            <a:r>
              <a:rPr lang="en-US" altLang="ja-JP" sz="1200" b="1" i="0" dirty="0">
                <a:solidFill>
                  <a:schemeClr val="tx1"/>
                </a:solidFill>
                <a:effectLst/>
                <a:latin typeface="Calibri"/>
                <a:ea typeface="Meiryo" panose="020B0604030504040204" pitchFamily="34" charset="-128"/>
              </a:rPr>
              <a:t>Hour of Code</a:t>
            </a:r>
            <a:r>
              <a:rPr lang="en-US" altLang="ja-JP" sz="1200" b="1" i="0" baseline="30000" dirty="0">
                <a:solidFill>
                  <a:schemeClr val="tx1"/>
                </a:solidFill>
                <a:effectLst/>
                <a:latin typeface="Calibri"/>
                <a:ea typeface="Meiryo" panose="020B0604030504040204" pitchFamily="34" charset="-128"/>
              </a:rPr>
              <a:t>TM</a:t>
            </a:r>
            <a:r>
              <a:rPr lang="ja-JP" altLang="en-US" b="1" dirty="0">
                <a:ea typeface="Meiryo" panose="020B0604030504040204" pitchFamily="34" charset="-128"/>
              </a:rPr>
              <a:t> </a:t>
            </a:r>
            <a:r>
              <a:rPr lang="ja-JP" altLang="en-US" sz="1200" b="1" i="0" dirty="0">
                <a:solidFill>
                  <a:schemeClr val="tx1"/>
                </a:solidFill>
                <a:effectLst/>
                <a:latin typeface="Calibri"/>
                <a:ea typeface="Meiryo" panose="020B0604030504040204" pitchFamily="34" charset="-128"/>
              </a:rPr>
              <a:t>認定証に</a:t>
            </a:r>
            <a:r>
              <a:rPr lang="ja-JP" altLang="en-US" sz="1200" b="0" i="0" dirty="0">
                <a:solidFill>
                  <a:schemeClr val="tx1"/>
                </a:solidFill>
                <a:effectLst/>
                <a:latin typeface="Calibri"/>
                <a:ea typeface="Meiryo" panose="020B0604030504040204" pitchFamily="34" charset="-128"/>
              </a:rPr>
              <a:t>アクセスできます。</a:t>
            </a:r>
          </a:p>
          <a:p>
            <a:pPr marL="0" algn="l" defTabSz="914400">
              <a:buNone/>
            </a:pPr>
            <a:endParaRPr lang="ja-JP" altLang="en-US"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受講者に適した追加のリソース スライドを選びます。</a:t>
            </a:r>
          </a:p>
          <a:p>
            <a:endParaRPr lang="ja-JP" altLang="en-US" sz="1200" b="1" u="none" kern="1200" dirty="0">
              <a:solidFill>
                <a:schemeClr val="tx1"/>
              </a:solidFill>
              <a:effectLst/>
              <a:latin typeface="+mn-lt"/>
              <a:ea typeface="Meiryo" panose="020B0604030504040204" pitchFamily="34" charset="-128"/>
              <a:cs typeface="+mn-cs"/>
            </a:endParaRPr>
          </a:p>
          <a:p>
            <a:r>
              <a:rPr lang="ja-JP" altLang="en-US" sz="1200" b="1" u="none" kern="1200" dirty="0">
                <a:solidFill>
                  <a:schemeClr val="tx1"/>
                </a:solidFill>
                <a:effectLst/>
                <a:latin typeface="+mn-lt"/>
                <a:ea typeface="Meiryo" panose="020B0604030504040204" pitchFamily="34" charset="-128"/>
              </a:rPr>
              <a:t>参加者は自分のコードを </a:t>
            </a:r>
            <a:r>
              <a:rPr lang="en-US" altLang="ja-JP" sz="1200" b="1" u="none" kern="1200" dirty="0">
                <a:solidFill>
                  <a:schemeClr val="tx1"/>
                </a:solidFill>
                <a:effectLst/>
                <a:latin typeface="+mn-lt"/>
                <a:ea typeface="Meiryo" panose="020B0604030504040204" pitchFamily="34" charset="-128"/>
              </a:rPr>
              <a:t>Minecraft: Education Edition </a:t>
            </a:r>
            <a:r>
              <a:rPr lang="ja-JP" altLang="en-US" sz="1200" b="1" u="none" kern="1200" dirty="0">
                <a:solidFill>
                  <a:schemeClr val="tx1"/>
                </a:solidFill>
                <a:effectLst/>
                <a:latin typeface="+mn-lt"/>
                <a:ea typeface="Meiryo" panose="020B0604030504040204" pitchFamily="34" charset="-128"/>
              </a:rPr>
              <a:t>や </a:t>
            </a:r>
            <a:r>
              <a:rPr lang="en-US" altLang="ja-JP" sz="1200" b="1" u="none" kern="1200" dirty="0">
                <a:solidFill>
                  <a:schemeClr val="tx1"/>
                </a:solidFill>
                <a:effectLst/>
                <a:latin typeface="+mn-lt"/>
                <a:ea typeface="Meiryo" panose="020B0604030504040204" pitchFamily="34" charset="-128"/>
              </a:rPr>
              <a:t>Windows 10 </a:t>
            </a:r>
            <a:r>
              <a:rPr lang="ja-JP" altLang="en-US" sz="1200" b="1" u="none" kern="1200" dirty="0">
                <a:solidFill>
                  <a:schemeClr val="tx1"/>
                </a:solidFill>
                <a:effectLst/>
                <a:latin typeface="+mn-lt"/>
                <a:ea typeface="Meiryo" panose="020B0604030504040204" pitchFamily="34" charset="-128"/>
              </a:rPr>
              <a:t>版の </a:t>
            </a:r>
            <a:r>
              <a:rPr lang="en-US" altLang="ja-JP" sz="1200" b="1" u="none" kern="1200" dirty="0">
                <a:solidFill>
                  <a:schemeClr val="tx1"/>
                </a:solidFill>
                <a:effectLst/>
                <a:latin typeface="+mn-lt"/>
                <a:ea typeface="Meiryo" panose="020B0604030504040204" pitchFamily="34" charset="-128"/>
              </a:rPr>
              <a:t>Minecraft (</a:t>
            </a:r>
            <a:r>
              <a:rPr lang="ja-JP" altLang="en-US" sz="1200" b="1" u="none" kern="1200" dirty="0">
                <a:solidFill>
                  <a:schemeClr val="tx1"/>
                </a:solidFill>
                <a:effectLst/>
                <a:latin typeface="+mn-lt"/>
                <a:ea typeface="Meiryo" panose="020B0604030504040204" pitchFamily="34" charset="-128"/>
              </a:rPr>
              <a:t>利用できる場合</a:t>
            </a:r>
            <a:r>
              <a:rPr lang="en-US" altLang="ja-JP" sz="1200" b="1" u="none" kern="1200" dirty="0">
                <a:solidFill>
                  <a:schemeClr val="tx1"/>
                </a:solidFill>
                <a:effectLst/>
                <a:latin typeface="+mn-lt"/>
                <a:ea typeface="Meiryo" panose="020B0604030504040204" pitchFamily="34" charset="-128"/>
              </a:rPr>
              <a:t>) </a:t>
            </a:r>
            <a:r>
              <a:rPr lang="ja-JP" altLang="en-US" sz="1200" b="1" u="none" kern="1200" dirty="0">
                <a:solidFill>
                  <a:schemeClr val="tx1"/>
                </a:solidFill>
                <a:effectLst/>
                <a:latin typeface="+mn-lt"/>
                <a:ea typeface="Meiryo" panose="020B0604030504040204" pitchFamily="34" charset="-128"/>
              </a:rPr>
              <a:t>にアップロードできます。</a:t>
            </a:r>
          </a:p>
          <a:p>
            <a:r>
              <a:rPr lang="ja-JP" altLang="en-US" sz="1200" b="0" u="none" kern="1200" dirty="0">
                <a:solidFill>
                  <a:schemeClr val="tx1"/>
                </a:solidFill>
                <a:effectLst/>
                <a:latin typeface="+mn-lt"/>
                <a:ea typeface="Meiryo" panose="020B0604030504040204" pitchFamily="34" charset="-128"/>
              </a:rPr>
              <a:t>参加者は </a:t>
            </a:r>
            <a:r>
              <a:rPr lang="en-US" altLang="ja-JP" sz="1200" b="0" u="none" kern="1200" dirty="0">
                <a:solidFill>
                  <a:schemeClr val="tx1"/>
                </a:solidFill>
                <a:effectLst/>
                <a:latin typeface="+mn-lt"/>
                <a:ea typeface="Meiryo" panose="020B0604030504040204" pitchFamily="34" charset="-128"/>
              </a:rPr>
              <a:t>Code Studio </a:t>
            </a:r>
            <a:r>
              <a:rPr lang="ja-JP" altLang="en-US" sz="1200" b="0" u="none" kern="1200" dirty="0">
                <a:solidFill>
                  <a:schemeClr val="tx1"/>
                </a:solidFill>
                <a:effectLst/>
                <a:latin typeface="+mn-lt"/>
                <a:ea typeface="Meiryo" panose="020B0604030504040204" pitchFamily="34" charset="-128"/>
              </a:rPr>
              <a:t>を使用してコードを実際のゲームにインポートし、自分のコードが動作している様子を見ることができます</a:t>
            </a:r>
            <a:r>
              <a:rPr lang="en-US" altLang="ja-JP" sz="1200" b="0" u="none" kern="1200" dirty="0">
                <a:solidFill>
                  <a:schemeClr val="tx1"/>
                </a:solidFill>
                <a:effectLst/>
                <a:latin typeface="+mn-lt"/>
                <a:ea typeface="Meiryo" panose="020B0604030504040204" pitchFamily="34" charset="-128"/>
              </a:rPr>
              <a:t>!</a:t>
            </a:r>
          </a:p>
          <a:p>
            <a:endParaRPr lang="ja-JP" altLang="en-US" sz="1200" b="0" u="none"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kern="1200" dirty="0">
                <a:solidFill>
                  <a:schemeClr val="tx1"/>
                </a:solidFill>
                <a:effectLst/>
                <a:latin typeface="+mn-lt"/>
                <a:ea typeface="Meiryo" panose="020B0604030504040204" pitchFamily="34" charset="-128"/>
              </a:rPr>
              <a:t>Minecraft: Education Edition </a:t>
            </a:r>
            <a:r>
              <a:rPr lang="ja-JP" altLang="en-US" sz="1200" b="1" kern="1200" dirty="0">
                <a:solidFill>
                  <a:schemeClr val="tx1"/>
                </a:solidFill>
                <a:effectLst/>
                <a:latin typeface="+mn-lt"/>
                <a:ea typeface="Meiryo" panose="020B0604030504040204" pitchFamily="34" charset="-128"/>
              </a:rPr>
              <a:t>について学ぶ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a:solidFill>
                  <a:schemeClr val="tx1"/>
                </a:solidFill>
                <a:effectLst/>
                <a:latin typeface="+mn-lt"/>
                <a:ea typeface="Meiryo" panose="020B0604030504040204" pitchFamily="34" charset="-128"/>
              </a:rPr>
              <a:t>Minecraft: Education Edition </a:t>
            </a:r>
            <a:r>
              <a:rPr lang="ja-JP" altLang="en-US" sz="1200" kern="1200" dirty="0">
                <a:solidFill>
                  <a:schemeClr val="tx1"/>
                </a:solidFill>
                <a:effectLst/>
                <a:latin typeface="+mn-lt"/>
                <a:ea typeface="Meiryo" panose="020B0604030504040204" pitchFamily="34" charset="-128"/>
              </a:rPr>
              <a:t>は学校用に構築され、教室管理ツール、授業の計画などが用意されています。詳細については、</a:t>
            </a:r>
            <a:r>
              <a:rPr lang="en-US" altLang="ja-JP" sz="1200" u="sng" kern="1200" dirty="0">
                <a:solidFill>
                  <a:schemeClr val="tx1"/>
                </a:solidFill>
                <a:effectLst/>
                <a:latin typeface="+mn-lt"/>
                <a:ea typeface="Meiryo" panose="020B0604030504040204" pitchFamily="34" charset="-128"/>
                <a:hlinkClick r:id="rId3"/>
              </a:rPr>
              <a:t>https://education.minecraft.net</a:t>
            </a:r>
            <a:r>
              <a:rPr lang="ja-JP" altLang="en-US" sz="1200" kern="1200" dirty="0">
                <a:solidFill>
                  <a:schemeClr val="tx1"/>
                </a:solidFill>
                <a:effectLst/>
                <a:latin typeface="+mn-lt"/>
                <a:ea typeface="Meiryo" panose="020B0604030504040204" pitchFamily="34" charset="-128"/>
              </a:rPr>
              <a:t> を参照してください。</a:t>
            </a: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a:solidFill>
                  <a:schemeClr val="tx1"/>
                </a:solidFill>
                <a:effectLst/>
                <a:latin typeface="+mn-lt"/>
                <a:ea typeface="Meiryo" panose="020B0604030504040204" pitchFamily="34" charset="-128"/>
              </a:rPr>
              <a:t>デジタル リテラシーからコンピューター サイエンス教育に至るまで、デジタル スキルをコミュニティに広める方法を模索します。</a:t>
            </a:r>
            <a:br>
              <a:rPr lang="ja-JP" altLang="en-US" dirty="0">
                <a:ea typeface="Meiryo" panose="020B0604030504040204" pitchFamily="34" charset="-128"/>
              </a:rPr>
            </a:br>
            <a:r>
              <a:rPr lang="en-US" altLang="ja-JP" sz="1200" kern="1200" dirty="0">
                <a:solidFill>
                  <a:schemeClr val="tx1"/>
                </a:solidFill>
                <a:effectLst/>
                <a:latin typeface="+mn-lt"/>
                <a:ea typeface="Meiryo" panose="020B0604030504040204" pitchFamily="34" charset="-128"/>
              </a:rPr>
              <a:t>https://Microsoft.com/digitalskills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Code.org (</a:t>
            </a:r>
            <a:r>
              <a:rPr lang="en-US" altLang="ja-JP" sz="1200" b="1" kern="1200" dirty="0">
                <a:solidFill>
                  <a:schemeClr val="tx1"/>
                </a:solidFill>
                <a:effectLst/>
                <a:latin typeface="+mn-lt"/>
                <a:ea typeface="Meiryo" panose="020B0604030504040204" pitchFamily="34" charset="-128"/>
                <a:hlinkClick r:id="rId4"/>
              </a:rPr>
              <a:t>https://code.org/educate</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指導者の方は、</a:t>
            </a:r>
            <a:r>
              <a:rPr lang="en-US" altLang="ja-JP" dirty="0">
                <a:ea typeface="Meiryo" panose="020B0604030504040204" pitchFamily="34" charset="-128"/>
              </a:rPr>
              <a:t>Code.org </a:t>
            </a:r>
            <a:r>
              <a:rPr lang="ja-JP" altLang="en-US" dirty="0">
                <a:ea typeface="Meiryo" panose="020B0604030504040204" pitchFamily="34" charset="-128"/>
              </a:rPr>
              <a:t>のツールを利用して、</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の知識を深めてください。教室でコンピューター サイエンスの指導を開始するために経験は不要です。</a:t>
            </a:r>
            <a:r>
              <a:rPr lang="en-US" altLang="ja-JP" dirty="0">
                <a:ea typeface="Meiryo" panose="020B0604030504040204" pitchFamily="34" charset="-128"/>
              </a:rPr>
              <a:t>Code.org </a:t>
            </a:r>
            <a:r>
              <a:rPr lang="ja-JP" altLang="en-US" dirty="0">
                <a:ea typeface="Meiryo" panose="020B0604030504040204" pitchFamily="34" charset="-128"/>
              </a:rPr>
              <a:t>では、カリキュラム、授業の計画、高品質のプロ向けの学習プログラム、あらゆるレベルに適した無数の優れたツールなど、必要なすべてが無料で提供されます。</a:t>
            </a:r>
            <a:r>
              <a:rPr lang="en-US" altLang="ja-JP" sz="1200" kern="1200" dirty="0">
                <a:solidFill>
                  <a:schemeClr val="tx1"/>
                </a:solidFill>
                <a:effectLst/>
                <a:latin typeface="+mn-lt"/>
                <a:ea typeface="Meiryo" panose="020B0604030504040204" pitchFamily="34" charset="-128"/>
                <a:hlinkClick r:id="rId5"/>
              </a:rPr>
              <a:t>code.org/educate</a:t>
            </a:r>
            <a:r>
              <a:rPr lang="ja-JP" altLang="en-US" dirty="0">
                <a:ea typeface="Meiryo" panose="020B0604030504040204" pitchFamily="34" charset="-128"/>
              </a:rPr>
              <a:t> にアクセスしてレベルを選び、開始してください</a:t>
            </a:r>
            <a:r>
              <a:rPr lang="en-US" altLang="ja-JP" dirty="0">
                <a:ea typeface="Meiryo" panose="020B0604030504040204" pitchFamily="34" charset="-128"/>
              </a:rPr>
              <a:t>! </a:t>
            </a:r>
          </a:p>
          <a:p>
            <a:pPr marL="0" algn="l" defTabSz="914400">
              <a:buNone/>
            </a:pPr>
            <a:r>
              <a:rPr lang="ja-JP" altLang="en-US" dirty="0">
                <a:ea typeface="Meiryo" panose="020B0604030504040204" pitchFamily="34" charset="-128"/>
              </a:rPr>
              <a:t> </a:t>
            </a:r>
          </a:p>
          <a:p>
            <a:pPr marL="0" algn="l" defTabSz="914400">
              <a:buNone/>
            </a:pPr>
            <a:r>
              <a:rPr lang="en-US" altLang="ja-JP" sz="1200" b="1" kern="1200" dirty="0">
                <a:solidFill>
                  <a:schemeClr val="tx1"/>
                </a:solidFill>
                <a:effectLst/>
                <a:latin typeface="+mn-lt"/>
                <a:ea typeface="Meiryo" panose="020B0604030504040204" pitchFamily="34" charset="-128"/>
              </a:rPr>
              <a:t>Code Studio (</a:t>
            </a:r>
            <a:r>
              <a:rPr lang="en-US" altLang="ja-JP" sz="1200" b="1" kern="1200" dirty="0">
                <a:solidFill>
                  <a:schemeClr val="tx1"/>
                </a:solidFill>
                <a:effectLst/>
                <a:latin typeface="+mn-lt"/>
                <a:ea typeface="Meiryo" panose="020B0604030504040204" pitchFamily="34" charset="-128"/>
                <a:hlinkClick r:id="rId6"/>
              </a:rPr>
              <a:t>https://studio.code.org</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を楽しめましたか</a:t>
            </a:r>
            <a:r>
              <a:rPr lang="en-US" altLang="ja-JP" dirty="0">
                <a:ea typeface="Meiryo" panose="020B0604030504040204" pitchFamily="34" charset="-128"/>
              </a:rPr>
              <a:t>? </a:t>
            </a:r>
            <a:r>
              <a:rPr lang="ja-JP" altLang="en-US" dirty="0">
                <a:ea typeface="Meiryo" panose="020B0604030504040204" pitchFamily="34" charset="-128"/>
              </a:rPr>
              <a:t>コンピューター サイエンスの世界では、もっとたくさんのことを体験できます</a:t>
            </a:r>
            <a:r>
              <a:rPr lang="en-US" altLang="ja-JP" dirty="0">
                <a:ea typeface="Meiryo" panose="020B0604030504040204" pitchFamily="34" charset="-128"/>
              </a:rPr>
              <a:t>! Code Studio </a:t>
            </a:r>
            <a:r>
              <a:rPr lang="ja-JP" altLang="en-US" dirty="0">
                <a:ea typeface="Meiryo" panose="020B0604030504040204" pitchFamily="34" charset="-128"/>
              </a:rPr>
              <a:t>にはあらゆる年齢に適したパズル、ゲーム、コースが用意されています。自分のゲームやアプリを作成して、友達と共有する方法を学習しましょう。今すぐ </a:t>
            </a:r>
            <a:r>
              <a:rPr lang="en-US" altLang="ja-JP" sz="1200" kern="1200" dirty="0">
                <a:solidFill>
                  <a:schemeClr val="tx1"/>
                </a:solidFill>
                <a:effectLst/>
                <a:latin typeface="+mn-lt"/>
                <a:ea typeface="Meiryo" panose="020B0604030504040204" pitchFamily="34" charset="-128"/>
                <a:hlinkClick r:id="rId7"/>
              </a:rPr>
              <a:t>studio.code.org</a:t>
            </a:r>
            <a:r>
              <a:rPr lang="ja-JP" altLang="en-US" dirty="0">
                <a:ea typeface="Meiryo" panose="020B0604030504040204" pitchFamily="34" charset="-128"/>
              </a:rPr>
              <a:t> にアクセスして開始しましょう</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endParaRPr lang="ja-JP" altLang="en-US" sz="1200" b="1" i="0" u="sng"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イベントを終了します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endParaRPr lang="ja-JP" altLang="en-US" sz="1200" b="1" i="0" u="sng" baseline="0" dirty="0">
              <a:solidFill>
                <a:schemeClr val="tx1"/>
              </a:solidFill>
              <a:latin typeface="Calibri"/>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28650" lvl="1" indent="-171450">
              <a:buFont typeface="Arial"/>
              <a:buChar char="•"/>
            </a:pPr>
            <a:r>
              <a:rPr lang="en-US" altLang="ja-JP" sz="1200" kern="1200" dirty="0">
                <a:solidFill>
                  <a:schemeClr val="tx1"/>
                </a:solidFill>
                <a:effectLst/>
                <a:latin typeface="+mn-lt"/>
                <a:ea typeface="Meiryo" panose="020B0604030504040204" pitchFamily="34" charset="-128"/>
              </a:rPr>
              <a:t>10 </a:t>
            </a:r>
            <a:r>
              <a:rPr lang="ja-JP" altLang="en-US" sz="1200" kern="1200" dirty="0">
                <a:solidFill>
                  <a:schemeClr val="tx1"/>
                </a:solidFill>
                <a:effectLst/>
                <a:latin typeface="+mn-lt"/>
                <a:ea typeface="Meiryo" panose="020B0604030504040204" pitchFamily="34" charset="-128"/>
              </a:rPr>
              <a:t>代の男女が写っている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写っている人たちが楽しそうにしている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1" u="sng" dirty="0">
                <a:ea typeface="Meiryo" panose="020B0604030504040204" pitchFamily="34" charset="-128"/>
              </a:rPr>
              <a:t>Copyright 2017: </a:t>
            </a:r>
          </a:p>
          <a:p>
            <a:pPr>
              <a:lnSpc>
                <a:spcPts val="480"/>
              </a:lnSpc>
            </a:pPr>
            <a:endParaRPr lang="en-US" altLang="ja-JP" sz="400" b="1" u="sng"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このプレゼンテーションはライセンス取得済みであり、販売していません。事前にマイクロソフトから書面による承認を受けている場合を除き、商用目的でこのコンテンツの作成、複製、配布、派生物の作成、社外一般を対象とした表示、販売、使用、ことは禁じられてい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このプレゼンテーションは「そのままの状態」で提供されます。マイクロソフトは、 このプレゼンテーションに記載されている情報や表示 </a:t>
            </a:r>
            <a:r>
              <a:rPr lang="en-US" altLang="ja-JP" sz="1200" kern="1200" dirty="0">
                <a:solidFill>
                  <a:schemeClr val="tx1"/>
                </a:solidFill>
                <a:effectLst/>
                <a:latin typeface="+mn-lt"/>
                <a:ea typeface="Meiryo" panose="020B0604030504040204" pitchFamily="34" charset="-128"/>
              </a:rPr>
              <a:t>(URL </a:t>
            </a:r>
            <a:r>
              <a:rPr lang="ja-JP" altLang="en-US" sz="1200" kern="1200" dirty="0">
                <a:solidFill>
                  <a:schemeClr val="tx1"/>
                </a:solidFill>
                <a:effectLst/>
                <a:latin typeface="+mn-lt"/>
                <a:ea typeface="Meiryo" panose="020B0604030504040204" pitchFamily="34" charset="-128"/>
              </a:rPr>
              <a:t>等のインターネット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サイトに関する情報を含む</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は、将来予告なしに変更することがあります。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ここに示されている一部の例は、説明用の架空のものです。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実在する名称とは一切関係ありません。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このプレゼンテーションを </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や他のコーディング イベントの一部として、個人として、教室内および他の生徒と一緒に使用することはできます。 このプレゼンテーションでは、マイクロソフト製品の知的所有権に対する法的権利を付与することはありません。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に一覧表示されるマイクロソフトおよび商標は、</a:t>
            </a:r>
            <a:r>
              <a:rPr lang="en-US" altLang="ja-JP" sz="1200" kern="1200" dirty="0">
                <a:solidFill>
                  <a:schemeClr val="tx1"/>
                </a:solidFill>
                <a:effectLst/>
                <a:latin typeface="+mn-lt"/>
                <a:ea typeface="Meiryo" panose="020B0604030504040204" pitchFamily="34" charset="-128"/>
                <a:hlinkClick r:id="rId3"/>
              </a:rPr>
              <a:t>http://www.microsoft.com/en-us/legal/intellectualproperty/trademarks/en-us.aspx </a:t>
            </a:r>
            <a:r>
              <a:rPr lang="ja-JP" altLang="en-US" sz="1200" kern="1200" dirty="0">
                <a:solidFill>
                  <a:schemeClr val="tx1"/>
                </a:solidFill>
                <a:effectLst/>
                <a:latin typeface="+mn-lt"/>
                <a:ea typeface="Meiryo" panose="020B0604030504040204" pitchFamily="34" charset="-128"/>
              </a:rPr>
              <a:t>マイクロソフトおよびその関連会社の商標です。 その他のすべての商標は、それぞれの所有者の財産です。</a:t>
            </a:r>
          </a:p>
          <a:p>
            <a:endParaRPr lang="ja-JP" altLang="en-US" b="1" u="sng" dirty="0">
              <a:ea typeface="Meiryo" panose="020B0604030504040204" pitchFamily="34" charset="-128"/>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Code.org, 2017. Code.org®</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のロゴ、</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Hour of 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Code.org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Mojang</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 2017."Minecraft"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Mojang</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AB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2017 Microsoft </a:t>
            </a: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Corporation.All</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rights reserved.</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880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dirty="0">
                <a:ea typeface="Meiryo" panose="020B0604030504040204" pitchFamily="34" charset="-128"/>
              </a:rPr>
              <a:t>「‘コーディング’ と聞いたとき、何が思い浮かびますか</a:t>
            </a:r>
            <a:r>
              <a:rPr lang="en-US" altLang="ja-JP" b="0" u="none" dirty="0">
                <a:ea typeface="Meiryo" panose="020B0604030504040204" pitchFamily="34" charset="-128"/>
              </a:rPr>
              <a:t>? </a:t>
            </a:r>
            <a:r>
              <a:rPr lang="ja-JP" altLang="en-US" b="0" u="none" dirty="0">
                <a:ea typeface="Meiryo" panose="020B0604030504040204" pitchFamily="34" charset="-128"/>
              </a:rPr>
              <a:t>数分間で、“コーディング” とは何か、自分にとってどんな意味があるかを考えましょう。」</a:t>
            </a:r>
          </a:p>
          <a:p>
            <a:endParaRPr lang="ja-JP" altLang="en-US" b="0" u="none" baseline="0" dirty="0">
              <a:ea typeface="Meiryo" panose="020B0604030504040204" pitchFamily="34" charset="-128"/>
            </a:endParaRPr>
          </a:p>
          <a:p>
            <a:r>
              <a:rPr lang="en-US" altLang="ja-JP" b="0" u="none" baseline="0" dirty="0">
                <a:ea typeface="Meiryo" panose="020B0604030504040204" pitchFamily="34" charset="-128"/>
              </a:rPr>
              <a:t>[</a:t>
            </a:r>
            <a:r>
              <a:rPr lang="ja-JP" altLang="en-US" b="0" u="none" baseline="0" dirty="0">
                <a:ea typeface="Meiryo" panose="020B0604030504040204" pitchFamily="34" charset="-128"/>
              </a:rPr>
              <a:t>ディスカッションを促す</a:t>
            </a:r>
            <a:r>
              <a:rPr lang="en-US" altLang="ja-JP" b="0" u="none" baseline="0" dirty="0">
                <a:ea typeface="Meiryo" panose="020B0604030504040204" pitchFamily="34" charset="-128"/>
              </a:rPr>
              <a:t>]</a:t>
            </a:r>
          </a:p>
          <a:p>
            <a:endParaRPr lang="ja-JP" altLang="en-US" b="0" u="none" baseline="0"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「それでは、コーディングがどのようにして一般的になってきたか、あなたたちのような若い人がどのようにチャレンジしているかを紹介する短いビデオを見てみましょう」</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a typeface="Meiryo" panose="020B0604030504040204" pitchFamily="34" charset="-128"/>
              </a:rPr>
              <a:t>目標</a:t>
            </a:r>
            <a:r>
              <a:rPr lang="en-US" altLang="ja-JP" dirty="0">
                <a:ea typeface="Meiryo" panose="020B0604030504040204" pitchFamily="34" charset="-128"/>
              </a:rPr>
              <a:t>: </a:t>
            </a:r>
            <a:r>
              <a:rPr lang="ja-JP" altLang="en-US" b="0" u="none" baseline="0" dirty="0">
                <a:ea typeface="Meiryo" panose="020B0604030504040204" pitchFamily="34" charset="-128"/>
              </a:rPr>
              <a:t>ディスカッションを促し、若者たちがコーディングについて持っている先入観を把握します。わたしたちは、一般に、コーディングやコンピューター サイエンスが誤解されていることを認識しています。それは、数学が得意な “おたく” に限ったことではなく、ほとんどの男の子に当てはまります。</a:t>
            </a:r>
            <a:r>
              <a:rPr lang="ja-JP" altLang="en-US" kern="1200" dirty="0">
                <a:effectLst/>
                <a:latin typeface="+mn-lt"/>
                <a:ea typeface="Meiryo" panose="020B0604030504040204" pitchFamily="34" charset="-128"/>
              </a:rPr>
              <a:t>次のスライドでは、コーディングに関する誤解を解き、チュートリアルに進む前に参加者の見解を変えます。</a:t>
            </a:r>
            <a:r>
              <a:rPr lang="ja-JP" altLang="en-US" dirty="0">
                <a:ea typeface="Meiryo" panose="020B0604030504040204" pitchFamily="34" charset="-128"/>
              </a:rPr>
              <a:t> </a:t>
            </a:r>
            <a:endParaRPr lang="ja-JP" altLang="en-US" sz="1200" b="0" i="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mn-lt"/>
                <a:ea typeface="Meiryo" panose="020B0604030504040204" pitchFamily="34" charset="-128"/>
              </a:rPr>
              <a:t>進行役の方へ</a:t>
            </a:r>
            <a:r>
              <a:rPr lang="en-US" altLang="ja-JP" sz="1200" b="1" i="0" u="sng" dirty="0">
                <a:solidFill>
                  <a:schemeClr val="tx1"/>
                </a:solidFill>
                <a:effectLst/>
                <a:latin typeface="+mn-lt"/>
                <a:ea typeface="Meiryo" panose="020B0604030504040204" pitchFamily="34" charset="-128"/>
              </a:rPr>
              <a:t>:</a:t>
            </a:r>
          </a:p>
          <a:p>
            <a:r>
              <a:rPr lang="ja-JP" altLang="en-US" b="0" u="none" dirty="0">
                <a:ea typeface="Meiryo" panose="020B0604030504040204" pitchFamily="34" charset="-128"/>
              </a:rPr>
              <a:t>神話について促して強調しないようにしてください。グループに、どのように考えているかを聞きましょう</a:t>
            </a:r>
            <a:r>
              <a:rPr lang="en-US" altLang="ja-JP" b="0" u="none" dirty="0">
                <a:ea typeface="Meiryo" panose="020B0604030504040204" pitchFamily="34" charset="-128"/>
              </a:rPr>
              <a:t>! </a:t>
            </a:r>
            <a:r>
              <a:rPr lang="ja-JP" altLang="en-US" b="0" u="none" dirty="0">
                <a:ea typeface="Meiryo" panose="020B0604030504040204" pitchFamily="34" charset="-128"/>
              </a:rPr>
              <a:t>きっと驚くことでしょう</a:t>
            </a:r>
            <a:r>
              <a:rPr lang="en-US" altLang="ja-JP" b="0" u="none" dirty="0">
                <a:ea typeface="Meiryo" panose="020B0604030504040204" pitchFamily="34" charset="-128"/>
              </a:rPr>
              <a:t>!</a:t>
            </a:r>
          </a:p>
          <a:p>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「最初に、過去数年間でコーディングの人気がいかに上がったか、あなたたちのような若い人がどのようにチャレンジしているかを示す短いビデオを見てみましょう」</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r>
              <a:rPr lang="ja-JP" altLang="en-US" dirty="0">
                <a:ea typeface="Meiryo" panose="020B0604030504040204" pitchFamily="34" charset="-128"/>
              </a:rPr>
              <a:t> </a:t>
            </a:r>
          </a:p>
          <a:p>
            <a:endParaRPr lang="ja-JP" altLang="en-US" b="1" u="sng" baseline="0" dirty="0">
              <a:ea typeface="Meiryo" panose="020B0604030504040204" pitchFamily="34" charset="-128"/>
            </a:endParaRPr>
          </a:p>
          <a:p>
            <a:r>
              <a:rPr lang="ja-JP" altLang="en-US" b="0" u="none" baseline="0" dirty="0">
                <a:ea typeface="Meiryo" panose="020B0604030504040204" pitchFamily="34" charset="-128"/>
              </a:rPr>
              <a:t>若者たちに </a:t>
            </a:r>
            <a:r>
              <a:rPr lang="en-US" altLang="ja-JP" b="0" u="none" baseline="0" dirty="0">
                <a:ea typeface="Meiryo" panose="020B0604030504040204" pitchFamily="34" charset="-128"/>
              </a:rPr>
              <a:t>Hour of </a:t>
            </a:r>
            <a:r>
              <a:rPr lang="en-US" altLang="ja-JP" b="0" u="none" baseline="0"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b="0" u="none" baseline="0" dirty="0">
                <a:ea typeface="Meiryo" panose="020B0604030504040204" pitchFamily="34" charset="-128"/>
              </a:rPr>
              <a:t> </a:t>
            </a:r>
            <a:r>
              <a:rPr lang="ja-JP" altLang="en-US" b="0" u="none" baseline="0" dirty="0">
                <a:ea typeface="Meiryo" panose="020B0604030504040204" pitchFamily="34" charset="-128"/>
              </a:rPr>
              <a:t>チュートリアルを楽しんでもらう。</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このスライドの画像について</a:t>
            </a:r>
            <a:r>
              <a:rPr lang="en-US" altLang="ja-JP" sz="1200" b="1" i="0" u="sng" dirty="0">
                <a:solidFill>
                  <a:schemeClr val="tx1"/>
                </a:solidFill>
                <a:latin typeface="+mn-lt"/>
                <a:ea typeface="Meiryo" panose="020B0604030504040204" pitchFamily="34" charset="-128"/>
              </a:rPr>
              <a:t>:</a:t>
            </a:r>
          </a:p>
          <a:p>
            <a:endParaRPr lang="ja-JP" altLang="en-US" sz="1200" kern="1200" dirty="0">
              <a:solidFill>
                <a:schemeClr val="tx1"/>
              </a:solidFill>
              <a:effectLst/>
              <a:latin typeface="+mn-lt"/>
              <a:ea typeface="Meiryo" panose="020B0604030504040204" pitchFamily="34" charset="-128"/>
              <a:cs typeface="+mn-cs"/>
            </a:endParaRPr>
          </a:p>
          <a:p>
            <a:r>
              <a:rPr lang="ja-JP" altLang="en-US" dirty="0">
                <a:ea typeface="Meiryo" panose="020B0604030504040204" pitchFamily="34" charset="-128"/>
              </a:rPr>
              <a:t>ビデオは自動的に再生されるはずです。 </a:t>
            </a:r>
          </a:p>
          <a:p>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言語または字幕を変更したい場合は、下のリンク先のビデオの右下隅にある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設定</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をクリックします。リンクを再度埋め込む必要がある場愛があります</a:t>
            </a:r>
            <a:r>
              <a:rPr lang="en-US" altLang="ja-JP" sz="1200" kern="1200" dirty="0">
                <a:solidFill>
                  <a:schemeClr val="tx1"/>
                </a:solidFill>
                <a:effectLst/>
                <a:latin typeface="+mn-lt"/>
                <a:ea typeface="Meiryo" panose="020B0604030504040204" pitchFamily="34" charset="-128"/>
              </a:rPr>
              <a:t>: https://www.youtube.com/watch?t=1&amp;v=2DxWIxec6yo</a:t>
            </a:r>
            <a:endParaRPr lang="ja-JP" altLang="en-US" dirty="0">
              <a:ea typeface="Meiryo" panose="020B0604030504040204" pitchFamily="34" charset="-128"/>
            </a:endParaRPr>
          </a:p>
          <a:p>
            <a:endParaRPr lang="ja-JP" altLang="en-US"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受講者向けの別のメッセージを探している場合は、</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でその他のビデオを見つけることができます。</a:t>
            </a:r>
          </a:p>
          <a:p>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4</a:t>
            </a:fld>
            <a:endParaRPr lang="ja-JP" altLang="en-US" dirty="0">
              <a:ea typeface="Meiryo" panose="020B0604030504040204" pitchFamily="34" charset="-128"/>
            </a:endParaRPr>
          </a:p>
        </p:txBody>
      </p:sp>
    </p:spTree>
    <p:extLst>
      <p:ext uri="{BB962C8B-B14F-4D97-AF65-F5344CB8AC3E}">
        <p14:creationId xmlns:p14="http://schemas.microsoft.com/office/powerpoint/2010/main" val="380424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「では、コーディングの</a:t>
            </a:r>
            <a:r>
              <a:rPr lang="ja-JP" altLang="en-US" sz="1200" b="0" i="1" u="none" baseline="0" dirty="0">
                <a:solidFill>
                  <a:schemeClr val="tx1"/>
                </a:solidFill>
                <a:latin typeface="Calibri"/>
                <a:ea typeface="Meiryo" panose="020B0604030504040204" pitchFamily="34" charset="-128"/>
              </a:rPr>
              <a:t>誤解</a:t>
            </a:r>
            <a:r>
              <a:rPr lang="ja-JP" altLang="en-US" sz="1200" b="0" i="0" u="none" baseline="0" dirty="0">
                <a:solidFill>
                  <a:schemeClr val="tx1"/>
                </a:solidFill>
                <a:latin typeface="Calibri"/>
                <a:ea typeface="Meiryo" panose="020B0604030504040204" pitchFamily="34" charset="-128"/>
              </a:rPr>
              <a:t>についてお話ししましょう。 「コーディングは、孤独な作業でもなければ、あなたが思っているほど大変な作業でもありません。」</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5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8 </a:t>
            </a:r>
            <a:r>
              <a:rPr lang="ja-JP" altLang="en-US" sz="1200" b="0" i="0" dirty="0">
                <a:solidFill>
                  <a:schemeClr val="tx1"/>
                </a:solidFill>
                <a:effectLst/>
                <a:latin typeface="Calibri"/>
                <a:ea typeface="Meiryo" panose="020B0604030504040204" pitchFamily="34" charset="-128"/>
              </a:rPr>
              <a:t>は、</a:t>
            </a:r>
            <a:r>
              <a:rPr lang="en-US" altLang="ja-JP" sz="1200" b="0" i="0" dirty="0">
                <a:solidFill>
                  <a:schemeClr val="tx1"/>
                </a:solidFill>
                <a:effectLst/>
                <a:latin typeface="Calibri"/>
                <a:ea typeface="Meiryo" panose="020B0604030504040204" pitchFamily="34" charset="-128"/>
              </a:rPr>
              <a:t>11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14 </a:t>
            </a:r>
            <a:r>
              <a:rPr lang="ja-JP" altLang="en-US" sz="1200" b="0" i="0" dirty="0">
                <a:solidFill>
                  <a:schemeClr val="tx1"/>
                </a:solidFill>
                <a:effectLst/>
                <a:latin typeface="Calibri"/>
                <a:ea typeface="Meiryo" panose="020B0604030504040204" pitchFamily="34" charset="-128"/>
              </a:rPr>
              <a:t>歳の若い世代が、コーディングを行う人の外見に持つ先入観を打ち破り、実際のコーディングとはどのようなものかを示します。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私たちは、コーディングに対する次のような認識が間違っていることを知らせることで若い世代の偏見をなくしたいと考えています。</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孤独な作業</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男性が行う作業</a:t>
            </a:r>
            <a:r>
              <a:rPr lang="ja-JP" altLang="en-US" dirty="0">
                <a:ea typeface="Meiryo" panose="020B0604030504040204" pitchFamily="34" charset="-128"/>
              </a:rPr>
              <a:t> </a:t>
            </a:r>
          </a:p>
          <a:p>
            <a:pPr marL="628650" lvl="1" indent="-171450">
              <a:buFont typeface="Arial"/>
              <a:buChar char="•"/>
            </a:pPr>
            <a:r>
              <a:rPr lang="ja-JP" altLang="en-US" sz="1200" kern="1200" dirty="0">
                <a:solidFill>
                  <a:schemeClr val="tx1"/>
                </a:solidFill>
                <a:effectLst/>
                <a:latin typeface="+mn-lt"/>
                <a:ea typeface="Meiryo" panose="020B0604030504040204" pitchFamily="34" charset="-128"/>
              </a:rPr>
              <a:t>“おたく” だけが対象</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数学が得意な人のもの</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 プログラム開発者のもの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pPr>
              <a:defRPr/>
            </a:pPr>
            <a:endParaRPr lang="ja-JP" altLang="en-US" b="0" u="none" dirty="0">
              <a:ea typeface="Meiryo" panose="020B0604030504040204" pitchFamily="34" charset="-128"/>
            </a:endParaRPr>
          </a:p>
          <a:p>
            <a:pPr>
              <a:defRPr/>
            </a:pPr>
            <a:r>
              <a:rPr lang="ja-JP" altLang="en-US" b="0" u="none" dirty="0">
                <a:ea typeface="Meiryo" panose="020B0604030504040204" pitchFamily="34" charset="-128"/>
              </a:rPr>
              <a:t>「コーディングはひとりで何時間もデスクにしがみついて行うものではありません</a:t>
            </a:r>
            <a:r>
              <a:rPr lang="en-US" altLang="ja-JP" b="0" u="none" dirty="0">
                <a:ea typeface="Meiryo" panose="020B0604030504040204" pitchFamily="34" charset="-128"/>
              </a:rPr>
              <a:t>! </a:t>
            </a:r>
            <a:r>
              <a:rPr lang="ja-JP" altLang="en-US" b="0" u="none" dirty="0">
                <a:ea typeface="Meiryo" panose="020B0604030504040204" pitchFamily="34" charset="-128"/>
              </a:rPr>
              <a:t>さまざまなコーディング チームがより良いソリューションやより良いソフトウェア製品を生み出しています。</a:t>
            </a:r>
            <a:r>
              <a:rPr lang="ja-JP" altLang="en-US" dirty="0">
                <a:ea typeface="Meiryo" panose="020B0604030504040204" pitchFamily="34" charset="-128"/>
              </a:rPr>
              <a:t> </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 </a:t>
            </a:r>
          </a:p>
          <a:p>
            <a:endParaRPr lang="ja-JP" altLang="en-US" b="1" u="sng" dirty="0">
              <a:ea typeface="Meiryo" panose="020B0604030504040204" pitchFamily="34" charset="-128"/>
            </a:endParaRPr>
          </a:p>
          <a:p>
            <a:r>
              <a:rPr lang="ja-JP" altLang="en-US" dirty="0">
                <a:ea typeface="Meiryo" panose="020B0604030504040204" pitchFamily="34" charset="-128"/>
              </a:rPr>
              <a:t>コーディングは誰でもチャレンジできます。さまざまなコーディング チームがより良いソフトウェア製品を生み出しています。</a:t>
            </a: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6</a:t>
            </a:fld>
            <a:endParaRPr lang="ja-JP" altLang="en-US" dirty="0">
              <a:ea typeface="Meiryo" panose="020B0604030504040204" pitchFamily="34" charset="-128"/>
            </a:endParaRPr>
          </a:p>
        </p:txBody>
      </p:sp>
    </p:spTree>
    <p:extLst>
      <p:ext uri="{BB962C8B-B14F-4D97-AF65-F5344CB8AC3E}">
        <p14:creationId xmlns:p14="http://schemas.microsoft.com/office/powerpoint/2010/main" val="224422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「ご存知ないかもしれませんが、実際にコーディングは職場の猫に非常に役立ちます。」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ここはただのジョークで、ただの娯楽です。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u="none" baseline="0" dirty="0">
                <a:solidFill>
                  <a:schemeClr val="tx1"/>
                </a:solidFill>
                <a:effectLst/>
                <a:latin typeface="Calibri"/>
                <a:ea typeface="Meiryo" panose="020B0604030504040204" pitchFamily="34" charset="-128"/>
              </a:rPr>
              <a:t>このスライドの画像は、ふざけた画像や、参加者の関心を引きつける写真を使用します。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「冗談です！」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前のスライドがジョークであることを明らかにします。</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「では、コーディングが実際にどういうものなのかお話ししましょう。 ご存知ないかもしれませんが、コーディングは、共同作業で、男性だけでなく女性も扱うことができます。」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9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12 </a:t>
            </a:r>
            <a:r>
              <a:rPr lang="ja-JP" altLang="en-US" sz="1200" b="0" i="0" dirty="0">
                <a:solidFill>
                  <a:schemeClr val="tx1"/>
                </a:solidFill>
                <a:effectLst/>
                <a:latin typeface="Calibri"/>
                <a:ea typeface="Meiryo" panose="020B0604030504040204" pitchFamily="34" charset="-128"/>
              </a:rPr>
              <a:t>は、コーディングが持つ楽しさを若者に視覚的に見せます。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コーディングの次のような側面を強調することが狙い</a:t>
            </a:r>
            <a:r>
              <a:rPr lang="ja-JP" altLang="en-US" sz="1200" b="1" i="0" baseline="0" dirty="0">
                <a:solidFill>
                  <a:schemeClr val="tx1"/>
                </a:solidFill>
                <a:effectLst/>
                <a:latin typeface="Calibri"/>
                <a:ea typeface="Meiryo" panose="020B0604030504040204" pitchFamily="34" charset="-128"/>
              </a:rPr>
              <a:t>です。</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共同作業である</a:t>
            </a:r>
            <a:r>
              <a:rPr lang="ja-JP" altLang="en-US" dirty="0">
                <a:ea typeface="Meiryo" panose="020B0604030504040204" pitchFamily="34" charset="-128"/>
              </a:rPr>
              <a:t> </a:t>
            </a:r>
          </a:p>
          <a:p>
            <a:pPr marL="628650" lvl="1" indent="-171450">
              <a:buFont typeface="Arial"/>
              <a:buChar char="•"/>
            </a:pPr>
            <a:r>
              <a:rPr lang="ja-JP" altLang="en-US" sz="1200" kern="1200" dirty="0">
                <a:solidFill>
                  <a:schemeClr val="tx1"/>
                </a:solidFill>
                <a:effectLst/>
                <a:latin typeface="+mn-lt"/>
                <a:ea typeface="Meiryo" panose="020B0604030504040204" pitchFamily="34" charset="-128"/>
              </a:rPr>
              <a:t>性別を問わない</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内向的か外交的かを問わない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問題解決について、</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実際のコーディングに必要な数学はごくわずかである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コンピューターを使って自らの情熱を広げたい人のためのもの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28650" lvl="1" indent="-171450">
              <a:buFont typeface="Arial"/>
              <a:buChar char="•"/>
            </a:pPr>
            <a:r>
              <a:rPr lang="en-US" altLang="ja-JP" sz="1200" kern="1200" dirty="0">
                <a:solidFill>
                  <a:schemeClr val="tx1"/>
                </a:solidFill>
                <a:effectLst/>
                <a:latin typeface="+mn-lt"/>
                <a:ea typeface="Meiryo" panose="020B0604030504040204" pitchFamily="34" charset="-128"/>
              </a:rPr>
              <a:t>10 </a:t>
            </a:r>
            <a:r>
              <a:rPr lang="ja-JP" altLang="en-US" sz="1200" kern="1200" dirty="0">
                <a:solidFill>
                  <a:schemeClr val="tx1"/>
                </a:solidFill>
                <a:effectLst/>
                <a:latin typeface="+mn-lt"/>
                <a:ea typeface="Meiryo" panose="020B0604030504040204" pitchFamily="34" charset="-128"/>
              </a:rPr>
              <a:t>代前半</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中学生を含む </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写っている人たちが技術を使って楽しんでいる</a:t>
            </a:r>
            <a:endParaRPr lang="ja-JP" altLang="en-US" sz="1200" b="0" i="0" dirty="0">
              <a:solidFill>
                <a:schemeClr val="tx1"/>
              </a:solidFill>
              <a:effectLst/>
              <a:latin typeface="Calibri"/>
              <a:ea typeface="Meiryo" panose="020B0604030504040204" pitchFamily="34" charset="-128"/>
              <a:cs typeface="+mn-cs"/>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630936" marR="0" lvl="1" indent="-173736" algn="l" defTabSz="914400" rtl="0" eaLnBrk="1" fontAlgn="auto" latinLnBrk="0" hangingPunct="1">
              <a:lnSpc>
                <a:spcPct val="100000"/>
              </a:lnSpc>
              <a:spcBef>
                <a:spcPts val="0"/>
              </a:spcBef>
              <a:spcAft>
                <a:spcPts val="0"/>
              </a:spcAft>
              <a:buClr>
                <a:schemeClr val="tx1"/>
              </a:buClr>
              <a:buSzTx/>
              <a:buFont typeface="Arial"/>
              <a:buChar char="•"/>
              <a:tabLst/>
              <a:defRPr/>
            </a:pPr>
            <a:r>
              <a:rPr lang="ja-JP" altLang="en-US" sz="1200" kern="1200" dirty="0">
                <a:solidFill>
                  <a:schemeClr val="tx1"/>
                </a:solidFill>
                <a:effectLst/>
                <a:latin typeface="+mn-lt"/>
                <a:ea typeface="Meiryo" panose="020B0604030504040204" pitchFamily="34" charset="-128"/>
              </a:rPr>
              <a:t>女性を含む</a:t>
            </a:r>
            <a:endParaRPr lang="ja-JP" altLang="en-US" dirty="0">
              <a:effectLst/>
              <a:ea typeface="Meiryo" panose="020B0604030504040204" pitchFamily="34" charset="-128"/>
            </a:endParaRP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ja-JP"/>
              <a:t>Click to edit Master title style</a:t>
            </a:r>
            <a:endParaRPr lang="ja-JP"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endParaRPr lang="ja-JP" altLang="en-US" dirty="0"/>
          </a:p>
          <a:p>
            <a:pPr lvl="2"/>
            <a:r>
              <a:rPr lang="en-US" altLang="ja-JP"/>
              <a:t>Third level</a:t>
            </a:r>
            <a:endParaRPr lang="ja-JP" altLang="en-US" dirty="0"/>
          </a:p>
          <a:p>
            <a:pPr lvl="3"/>
            <a:r>
              <a:rPr lang="en-US" altLang="ja-JP"/>
              <a:t>Fourth level</a:t>
            </a:r>
            <a:endParaRPr lang="ja-JP" altLang="en-US" dirty="0"/>
          </a:p>
          <a:p>
            <a:pPr lvl="4"/>
            <a:r>
              <a:rPr lang="en-US" altLang="ja-JP"/>
              <a:t>Fifth level</a:t>
            </a:r>
            <a:endParaRPr lang="ja-JP"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eiryo" panose="020B0604030504040204" pitchFamily="34" charset="-128"/>
              </a:defRPr>
            </a:lvl1pPr>
          </a:lstStyle>
          <a:p>
            <a:fld id="{67E46FF7-969A-CE48-B675-E97143700550}" type="datetime1">
              <a:rPr lang="en-US" altLang="ja-JP" smtClean="0"/>
              <a:pPr/>
              <a:t>11/2/2017</a:t>
            </a:fld>
            <a:endParaRPr lang="ja-JP"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eiryo" panose="020B0604030504040204" pitchFamily="34" charset="-128"/>
              </a:defRPr>
            </a:lvl1pPr>
          </a:lstStyle>
          <a:p>
            <a:endParaRPr lang="ja-JP"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eiryo" panose="020B0604030504040204" pitchFamily="34" charset="-128"/>
              </a:defRPr>
            </a:lvl1pPr>
          </a:lstStyle>
          <a:p>
            <a:fld id="{697781E3-FF4B-EC42-A17F-8D66E4334D12}" type="slidenum">
              <a:rPr lang="en-US" altLang="ja-JP" smtClean="0"/>
              <a:pPr/>
              <a:t>‹#›</a:t>
            </a:fld>
            <a:endParaRPr lang="ja-JP"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8.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28.pn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13121"/>
            <a:ext cx="9116501" cy="5715000"/>
          </a:xfrm>
          <a:prstGeom prst="rect">
            <a:avLst/>
          </a:prstGeom>
        </p:spPr>
      </p:pic>
      <p:sp>
        <p:nvSpPr>
          <p:cNvPr id="13" name="Rectangle 12"/>
          <p:cNvSpPr/>
          <p:nvPr/>
        </p:nvSpPr>
        <p:spPr>
          <a:xfrm>
            <a:off x="338329" y="3995928"/>
            <a:ext cx="3711158" cy="1200329"/>
          </a:xfrm>
          <a:prstGeom prst="rect">
            <a:avLst/>
          </a:prstGeom>
        </p:spPr>
        <p:txBody>
          <a:bodyPr wrap="square">
            <a:spAutoFit/>
          </a:bodyPr>
          <a:lstStyle/>
          <a:p>
            <a:pPr algn="l" defTabSz="713232">
              <a:buNone/>
            </a:pPr>
            <a:r>
              <a:rPr lang="en-US" altLang="ja-JP" sz="3600" b="0" i="0" dirty="0">
                <a:solidFill>
                  <a:schemeClr val="bg1"/>
                </a:solidFill>
                <a:latin typeface="Segoe UI Light" panose="020B0502040204020203" pitchFamily="34" charset="0"/>
                <a:ea typeface="Meiryo" panose="020B0604030504040204" pitchFamily="34" charset="-128"/>
              </a:rPr>
              <a:t>Hour of </a:t>
            </a:r>
            <a:r>
              <a:rPr lang="en-US" altLang="ja-JP" sz="3600" b="0" i="0" dirty="0" err="1">
                <a:solidFill>
                  <a:schemeClr val="bg1"/>
                </a:solidFill>
                <a:latin typeface="Segoe UI Light" panose="020B0502040204020203" pitchFamily="34" charset="0"/>
                <a:ea typeface="Meiryo" panose="020B0604030504040204" pitchFamily="34" charset="-128"/>
              </a:rPr>
              <a:t>Code</a:t>
            </a:r>
            <a:r>
              <a:rPr lang="en-US" altLang="ja-JP" sz="3600" b="0" i="0" baseline="30000" dirty="0" err="1">
                <a:solidFill>
                  <a:schemeClr val="bg1"/>
                </a:solidFill>
                <a:latin typeface="Segoe UI Light" panose="020B0502040204020203" pitchFamily="34" charset="0"/>
                <a:ea typeface="Meiryo" panose="020B0604030504040204" pitchFamily="34" charset="-128"/>
              </a:rPr>
              <a:t>TM</a:t>
            </a:r>
            <a:r>
              <a:rPr lang="ja-JP" altLang="en-US" sz="3600" b="0" i="0" dirty="0">
                <a:solidFill>
                  <a:schemeClr val="bg1"/>
                </a:solidFill>
                <a:latin typeface="Segoe UI Light" panose="020B0502040204020203" pitchFamily="34" charset="0"/>
                <a:ea typeface="Meiryo" panose="020B0604030504040204" pitchFamily="34" charset="-128"/>
              </a:rPr>
              <a:t> へようこそ</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en-US" altLang="ja-JP" dirty="0"/>
              <a:t>Hour of </a:t>
            </a:r>
            <a:r>
              <a:rPr lang="en-US" altLang="ja-JP" dirty="0" err="1"/>
              <a:t>Code</a:t>
            </a:r>
            <a:r>
              <a:rPr lang="en-US" altLang="ja-JP" baseline="30000" dirty="0" err="1"/>
              <a:t>TM</a:t>
            </a:r>
            <a:r>
              <a:rPr lang="ja-JP" altLang="en-US" dirty="0"/>
              <a:t> へようこそ</a:t>
            </a:r>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a:t>
            </a:fld>
            <a:endParaRPr lang="ja-JP" altLang="en-US" dirty="0"/>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あるプロジェクトで協力する子供たちの小グループ" title="あるプロジェクトで協力する子供たちの小グループ"/>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ja-JP" altLang="en-US" dirty="0"/>
              <a:t>また、これ</a:t>
            </a:r>
            <a:r>
              <a:rPr lang="ja-JP" altLang="en-US"/>
              <a:t>です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10</a:t>
            </a:fld>
            <a:endParaRPr lang="ja-JP" altLang="en-US" dirty="0"/>
          </a:p>
        </p:txBody>
      </p:sp>
    </p:spTree>
    <p:custDataLst>
      <p:tags r:id="rId1"/>
    </p:custDataLst>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4193931"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コーディングには</a:t>
            </a:r>
            <a:r>
              <a:rPr lang="en-US" altLang="ja-JP" sz="3600" b="0" i="0" dirty="0">
                <a:solidFill>
                  <a:schemeClr val="bg1"/>
                </a:solidFill>
                <a:latin typeface="Segoe UI Light" panose="020B0502040204020203" pitchFamily="34" charset="0"/>
                <a:ea typeface="Meiryo" panose="020B0604030504040204" pitchFamily="34" charset="-128"/>
              </a:rPr>
              <a:t>...</a:t>
            </a:r>
          </a:p>
        </p:txBody>
      </p:sp>
      <p:sp>
        <p:nvSpPr>
          <p:cNvPr id="5" name="Title 4" hidden="1"/>
          <p:cNvSpPr>
            <a:spLocks noGrp="1"/>
          </p:cNvSpPr>
          <p:nvPr>
            <p:ph type="ctrTitle"/>
          </p:nvPr>
        </p:nvSpPr>
        <p:spPr/>
        <p:txBody>
          <a:bodyPr/>
          <a:lstStyle/>
          <a:p>
            <a:r>
              <a:rPr lang="ja-JP" altLang="en-US" dirty="0"/>
              <a:t>コーディング</a:t>
            </a:r>
            <a:r>
              <a:rPr lang="ja-JP" altLang="en-US"/>
              <a:t>には</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11</a:t>
            </a:fld>
            <a:endParaRPr lang="ja-JP" altLang="en-US" dirty="0"/>
          </a:p>
        </p:txBody>
      </p:sp>
    </p:spTree>
    <p:custDataLst>
      <p:tags r:id="rId1"/>
    </p:custDataLst>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0" y="0"/>
            <a:ext cx="8566302"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 y="0"/>
            <a:ext cx="9116501" cy="57150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問題を解決する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ja-JP" altLang="en-US" dirty="0"/>
              <a:t>問題を解決</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12</a:t>
            </a:fld>
            <a:endParaRPr lang="ja-JP" altLang="en-US" dirty="0"/>
          </a:p>
        </p:txBody>
      </p:sp>
    </p:spTree>
    <p:custDataLst>
      <p:tags r:id="rId1"/>
    </p:custDataLst>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色鉛筆" title="色鉛筆"/>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創造性</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ja-JP" altLang="en-US" dirty="0"/>
              <a:t>創</a:t>
            </a:r>
            <a:r>
              <a:rPr lang="ja-JP" altLang="en-US"/>
              <a:t>造性</a:t>
            </a:r>
            <a:endParaRPr lang="ja-JP" altLang="en-US" dirty="0"/>
          </a:p>
        </p:txBody>
      </p:sp>
      <p:sp>
        <p:nvSpPr>
          <p:cNvPr id="8" name="Subtitle 7" hidden="1"/>
          <p:cNvSpPr>
            <a:spLocks noGrp="1"/>
          </p:cNvSpPr>
          <p:nvPr>
            <p:ph type="subTitle" idx="1"/>
          </p:nvPr>
        </p:nvSpPr>
        <p:spPr/>
        <p:txBody>
          <a:bodyPr/>
          <a:lstStyle/>
          <a:p>
            <a:endParaRPr lang="ja-JP" altLang="en-US" dirty="0"/>
          </a:p>
        </p:txBody>
      </p:sp>
      <p:sp>
        <p:nvSpPr>
          <p:cNvPr id="6" name="Slide Number Placeholder 5" hidden="1"/>
          <p:cNvSpPr>
            <a:spLocks noGrp="1"/>
          </p:cNvSpPr>
          <p:nvPr>
            <p:ph type="sldNum" sz="quarter" idx="12"/>
          </p:nvPr>
        </p:nvSpPr>
        <p:spPr/>
        <p:txBody>
          <a:bodyPr/>
          <a:lstStyle/>
          <a:p>
            <a:fld id="{697781E3-FF4B-EC42-A17F-8D66E4334D12}" type="slidenum">
              <a:rPr lang="en-US" altLang="ja-JP" smtClean="0"/>
              <a:pPr/>
              <a:t>13</a:t>
            </a:fld>
            <a:endParaRPr lang="ja-JP" altLang="en-US" dirty="0"/>
          </a:p>
        </p:txBody>
      </p:sp>
    </p:spTree>
    <p:custDataLst>
      <p:tags r:id="rId1"/>
    </p:custDataLst>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 y="0"/>
            <a:ext cx="9116501" cy="5715000"/>
          </a:xfrm>
          <a:prstGeom prst="rect">
            <a:avLst/>
          </a:prstGeom>
        </p:spPr>
      </p:pic>
      <p:pic>
        <p:nvPicPr>
          <p:cNvPr id="2" name="Picture 1"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共同作業</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共同</a:t>
            </a:r>
            <a:r>
              <a:rPr lang="ja-JP" altLang="en-US"/>
              <a:t>作業</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14</a:t>
            </a:fld>
            <a:endParaRPr lang="ja-JP" altLang="en-US" dirty="0"/>
          </a:p>
        </p:txBody>
      </p:sp>
      <p:pic>
        <p:nvPicPr>
          <p:cNvPr id="12" name="Picture 11">
            <a:extLst>
              <a:ext uri="{FF2B5EF4-FFF2-40B4-BE49-F238E27FC236}">
                <a16:creationId xmlns:a16="http://schemas.microsoft.com/office/drawing/2014/main" id="{DEE336F5-2C38-4FB9-B114-5ACCA73AA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462" y="2114825"/>
            <a:ext cx="685800" cy="685800"/>
          </a:xfrm>
          <a:prstGeom prst="rect">
            <a:avLst/>
          </a:prstGeom>
        </p:spPr>
      </p:pic>
    </p:spTree>
    <p:custDataLst>
      <p:tags r:id="rId1"/>
    </p:custDataLst>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20032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あなたと友人は</a:t>
            </a:r>
            <a:endParaRPr lang="ja-JP" altLang="en-US" sz="3600" b="0" i="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何をしたいですか</a:t>
            </a:r>
            <a:r>
              <a:rPr lang="en-US" altLang="ja-JP" sz="3600" b="0" i="0" dirty="0">
                <a:latin typeface="Segoe UI Light" panose="020B0502040204020203" pitchFamily="34" charset="0"/>
                <a:ea typeface="Meiryo" panose="020B0604030504040204" pitchFamily="34" charset="-128"/>
              </a:rPr>
              <a:t>? </a:t>
            </a:r>
          </a:p>
        </p:txBody>
      </p:sp>
      <p:sp>
        <p:nvSpPr>
          <p:cNvPr id="27" name="Rectangle 2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したいことは何です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2" name="Slide Number Placeholder 11" hidden="1"/>
          <p:cNvSpPr>
            <a:spLocks noGrp="1"/>
          </p:cNvSpPr>
          <p:nvPr>
            <p:ph type="sldNum" sz="quarter" idx="12"/>
          </p:nvPr>
        </p:nvSpPr>
        <p:spPr/>
        <p:txBody>
          <a:bodyPr/>
          <a:lstStyle/>
          <a:p>
            <a:fld id="{697781E3-FF4B-EC42-A17F-8D66E4334D12}" type="slidenum">
              <a:rPr lang="en-US" altLang="ja-JP" smtClean="0"/>
              <a:pPr/>
              <a:t>15</a:t>
            </a:fld>
            <a:endParaRPr lang="ja-JP" altLang="en-US"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火花" title="火花"/>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夢を実現</a:t>
            </a:r>
            <a:r>
              <a:rPr lang="ja-JP" altLang="en-US"/>
              <a:t>する</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16</a:t>
            </a:fld>
            <a:endParaRPr lang="ja-JP" altLang="en-US" dirty="0"/>
          </a:p>
        </p:txBody>
      </p:sp>
      <p:sp>
        <p:nvSpPr>
          <p:cNvPr id="9" name="TextBox 8">
            <a:extLst>
              <a:ext uri="{FF2B5EF4-FFF2-40B4-BE49-F238E27FC236}">
                <a16:creationId xmlns:a16="http://schemas.microsoft.com/office/drawing/2014/main" id="{D4097B55-864B-45D0-BC75-AC0B005CC20C}"/>
              </a:ext>
            </a:extLst>
          </p:cNvPr>
          <p:cNvSpPr txBox="1"/>
          <p:nvPr/>
        </p:nvSpPr>
        <p:spPr>
          <a:xfrm>
            <a:off x="657224" y="3073666"/>
            <a:ext cx="3450320"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1" name="TextBox 10"/>
          <p:cNvSpPr txBox="1"/>
          <p:nvPr/>
        </p:nvSpPr>
        <p:spPr>
          <a:xfrm>
            <a:off x="657222" y="3662412"/>
            <a:ext cx="4023360"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4" name="Rectangle 13"/>
          <p:cNvSpPr/>
          <p:nvPr/>
        </p:nvSpPr>
        <p:spPr>
          <a:xfrm>
            <a:off x="657224" y="1925588"/>
            <a:ext cx="4395422" cy="2308324"/>
          </a:xfrm>
          <a:prstGeom prst="rect">
            <a:avLst/>
          </a:prstGeom>
        </p:spPr>
        <p:txBody>
          <a:bodyPr wrap="square" anchor="ctr" anchorCtr="0">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どのような興味対象であっても、</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コーディングが</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実現に役立ちます。 </a:t>
            </a:r>
          </a:p>
        </p:txBody>
      </p:sp>
    </p:spTree>
    <p:custDataLst>
      <p:tags r:id="rId1"/>
    </p:custDataLst>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カメラで写真を撮る若い女性" title="カメラで写真を撮る若い女性"/>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学んだことを活</a:t>
            </a:r>
            <a:r>
              <a:rPr lang="ja-JP" altLang="en-US"/>
              <a:t>かす</a:t>
            </a:r>
            <a:endParaRPr lang="ja-JP" altLang="en-US" dirty="0"/>
          </a:p>
        </p:txBody>
      </p:sp>
      <p:sp>
        <p:nvSpPr>
          <p:cNvPr id="9" name="Subtitle 8"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17</a:t>
            </a:fld>
            <a:endParaRPr lang="ja-JP" altLang="en-US" dirty="0"/>
          </a:p>
        </p:txBody>
      </p:sp>
      <p:sp>
        <p:nvSpPr>
          <p:cNvPr id="11" name="TextBox 10">
            <a:extLst>
              <a:ext uri="{FF2B5EF4-FFF2-40B4-BE49-F238E27FC236}">
                <a16:creationId xmlns:a16="http://schemas.microsoft.com/office/drawing/2014/main" id="{F0D4DE1D-F64B-4FD0-9575-1995A84DD064}"/>
              </a:ext>
            </a:extLst>
          </p:cNvPr>
          <p:cNvSpPr txBox="1"/>
          <p:nvPr/>
        </p:nvSpPr>
        <p:spPr>
          <a:xfrm>
            <a:off x="691698" y="3952136"/>
            <a:ext cx="2559502"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6" name="TextBox 5"/>
          <p:cNvSpPr txBox="1"/>
          <p:nvPr/>
        </p:nvSpPr>
        <p:spPr>
          <a:xfrm>
            <a:off x="2851150" y="2330618"/>
            <a:ext cx="2518018"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7" name="TextBox 6"/>
          <p:cNvSpPr txBox="1"/>
          <p:nvPr/>
        </p:nvSpPr>
        <p:spPr>
          <a:xfrm>
            <a:off x="669924" y="2879893"/>
            <a:ext cx="4699244"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0" name="TextBox 9"/>
          <p:cNvSpPr txBox="1"/>
          <p:nvPr/>
        </p:nvSpPr>
        <p:spPr>
          <a:xfrm>
            <a:off x="669924" y="3451393"/>
            <a:ext cx="4699244"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4" name="Rectangle 13"/>
          <p:cNvSpPr/>
          <p:nvPr/>
        </p:nvSpPr>
        <p:spPr>
          <a:xfrm>
            <a:off x="609599" y="1155848"/>
            <a:ext cx="4759569" cy="3416320"/>
          </a:xfrm>
          <a:prstGeom prst="rect">
            <a:avLst/>
          </a:prstGeom>
        </p:spPr>
        <p:txBody>
          <a:bodyPr wrap="square" anchor="ctr" anchorCtr="0">
            <a:spAutoFit/>
          </a:bodyPr>
          <a:lstStyle/>
          <a:p>
            <a:pPr algn="l" defTabSz="713232">
              <a:buNone/>
            </a:pP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チュートリアルを行っている間、学んだことを自分の好きなことにどのように活かすか考えましょう。 </a:t>
            </a:r>
          </a:p>
        </p:txBody>
      </p:sp>
    </p:spTree>
    <p:custDataLst>
      <p:tags r:id="rId1"/>
    </p:custDataLst>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熱狂的に応援する興奮した学生" title="熱狂的に応援する興奮した学生"/>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br>
              <a:rPr lang="en-US" altLang="ja-JP" sz="3600" dirty="0">
                <a:solidFill>
                  <a:schemeClr val="bg1"/>
                </a:solidFill>
                <a:latin typeface="Segoe UI Light" panose="020B0502040204020203" pitchFamily="34" charset="0"/>
                <a:ea typeface="Meiryo" panose="020B0604030504040204" pitchFamily="34" charset="-128"/>
              </a:rPr>
            </a:b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どのように協力するのか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 name="Title 6" hidden="1"/>
          <p:cNvSpPr>
            <a:spLocks noGrp="1"/>
          </p:cNvSpPr>
          <p:nvPr>
            <p:ph type="ctrTitle"/>
          </p:nvPr>
        </p:nvSpPr>
        <p:spPr/>
        <p:txBody>
          <a:bodyPr/>
          <a:lstStyle/>
          <a:p>
            <a:r>
              <a:rPr lang="ja-JP" altLang="en-US" dirty="0"/>
              <a:t>どのように集まる</a:t>
            </a:r>
            <a:r>
              <a:rPr lang="ja-JP" altLang="en-US"/>
              <a:t>のか</a:t>
            </a:r>
            <a:endParaRPr lang="ja-JP" altLang="en-US" dirty="0"/>
          </a:p>
        </p:txBody>
      </p:sp>
      <p:sp>
        <p:nvSpPr>
          <p:cNvPr id="8" name="Subtitle 7"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18</a:t>
            </a:fld>
            <a:endParaRPr lang="ja-JP" altLang="en-US" dirty="0"/>
          </a:p>
        </p:txBody>
      </p:sp>
    </p:spTree>
    <p:custDataLst>
      <p:tags r:id="rId1"/>
    </p:custDataLst>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75124" cy="1200329"/>
          </a:xfrm>
          <a:prstGeom prst="rect">
            <a:avLst/>
          </a:prstGeom>
        </p:spPr>
        <p:txBody>
          <a:bodyPr wrap="square">
            <a:spAutoFit/>
          </a:bodyPr>
          <a:lstStyle/>
          <a:p>
            <a:r>
              <a:rPr lang="en-US" altLang="ja-JP" sz="3600" dirty="0">
                <a:solidFill>
                  <a:schemeClr val="bg1"/>
                </a:solidFill>
                <a:latin typeface="Segoe UI Light" panose="020B0502040204020203" pitchFamily="34" charset="0"/>
                <a:ea typeface="Meiryo" panose="020B0604030504040204" pitchFamily="34" charset="-128"/>
              </a:rPr>
              <a:t>Minecraft Hour of </a:t>
            </a:r>
            <a:r>
              <a:rPr lang="en-US" altLang="ja-JP" sz="3600" dirty="0" err="1">
                <a:solidFill>
                  <a:schemeClr val="bg1"/>
                </a:solidFill>
                <a:latin typeface="Segoe UI Light" panose="020B0502040204020203" pitchFamily="34" charset="0"/>
                <a:ea typeface="Meiryo" panose="020B0604030504040204" pitchFamily="34" charset="-128"/>
              </a:rPr>
              <a:t>Code</a:t>
            </a:r>
            <a:r>
              <a:rPr lang="en-US" altLang="ja-JP" sz="3600" baseline="30000" dirty="0" err="1">
                <a:solidFill>
                  <a:schemeClr val="bg1"/>
                </a:solidFill>
                <a:latin typeface="Segoe UI Light" panose="020B0502040204020203" pitchFamily="34" charset="0"/>
                <a:ea typeface="Meiryo" panose="020B0604030504040204" pitchFamily="34" charset="-128"/>
              </a:rPr>
              <a:t>TM</a:t>
            </a:r>
            <a:r>
              <a:rPr lang="en-US" altLang="ja-JP" sz="3600" dirty="0">
                <a:solidFill>
                  <a:schemeClr val="bg1"/>
                </a:solidFill>
                <a:latin typeface="Segoe UI Light" panose="020B0502040204020203" pitchFamily="34" charset="0"/>
                <a:ea typeface="Meiryo" panose="020B0604030504040204" pitchFamily="34" charset="-128"/>
              </a:rPr>
              <a:t>: </a:t>
            </a:r>
          </a:p>
          <a:p>
            <a:r>
              <a:rPr lang="en-US" altLang="ja-JP" sz="3600" dirty="0">
                <a:solidFill>
                  <a:schemeClr val="bg1"/>
                </a:solidFill>
                <a:latin typeface="Segoe UI Light" panose="020B0502040204020203" pitchFamily="34" charset="0"/>
                <a:ea typeface="Meiryo" panose="020B0604030504040204" pitchFamily="34" charset="-128"/>
              </a:rPr>
              <a:t>Hero’s Journey</a:t>
            </a:r>
          </a:p>
        </p:txBody>
      </p:sp>
      <p:sp>
        <p:nvSpPr>
          <p:cNvPr id="5" name="Title 4" hidden="1"/>
          <p:cNvSpPr>
            <a:spLocks noGrp="1"/>
          </p:cNvSpPr>
          <p:nvPr>
            <p:ph type="ctrTitle"/>
          </p:nvPr>
        </p:nvSpPr>
        <p:spPr/>
        <p:txBody>
          <a:bodyPr/>
          <a:lstStyle/>
          <a:p>
            <a:r>
              <a:rPr lang="en-US" altLang="ja-JP"/>
              <a:t>How it goes down </a:t>
            </a:r>
            <a:endParaRPr lang="en-US" altLang="ja-JP"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19</a:t>
            </a:fld>
            <a:endParaRPr lang="ja-JP" alt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始める前に、</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コーディングについてお話ししましょう</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コーディングについて話しまし</a:t>
            </a:r>
            <a:r>
              <a:rPr lang="ja-JP" altLang="en-US"/>
              <a:t>ょう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a:t>
            </a:fld>
            <a:endParaRPr lang="ja-JP" altLang="en-US" dirty="0"/>
          </a:p>
        </p:txBody>
      </p:sp>
    </p:spTree>
    <p:custDataLst>
      <p:tags r:id="rId1"/>
    </p:custDataLst>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84775"/>
          </a:xfrm>
          <a:prstGeom prst="rect">
            <a:avLst/>
          </a:prstGeom>
        </p:spPr>
        <p:txBody>
          <a:bodyPr wrap="square">
            <a:spAutoFit/>
          </a:bodyPr>
          <a:lstStyle/>
          <a:p>
            <a:pPr algn="ctr"/>
            <a:r>
              <a:rPr lang="en-US" altLang="ja-JP" sz="3200" dirty="0">
                <a:latin typeface="Segoe UI Light" panose="020B0502040204020203" pitchFamily="34" charset="0"/>
                <a:ea typeface="Meiryo" panose="020B0604030504040204" pitchFamily="34" charset="-128"/>
              </a:rPr>
              <a:t>Code.org/Minecraft </a:t>
            </a:r>
            <a:r>
              <a:rPr lang="ja-JP" altLang="en-US" sz="3200" dirty="0">
                <a:latin typeface="Segoe UI Light" panose="020B0502040204020203" pitchFamily="34" charset="0"/>
                <a:ea typeface="Meiryo" panose="020B0604030504040204" pitchFamily="34" charset="-128"/>
              </a:rPr>
              <a:t>でチュートリアルを見つける</a:t>
            </a:r>
          </a:p>
        </p:txBody>
      </p:sp>
      <p:sp>
        <p:nvSpPr>
          <p:cNvPr id="6" name="Title 5" hidden="1"/>
          <p:cNvSpPr>
            <a:spLocks noGrp="1"/>
          </p:cNvSpPr>
          <p:nvPr>
            <p:ph type="ctrTitle"/>
          </p:nvPr>
        </p:nvSpPr>
        <p:spPr/>
        <p:txBody>
          <a:bodyPr/>
          <a:lstStyle/>
          <a:p>
            <a:r>
              <a:rPr lang="en-US" altLang="ja-JP"/>
              <a:t>Find your tutorial</a:t>
            </a:r>
            <a:endParaRPr lang="en-US" altLang="ja-JP"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20</a:t>
            </a:fld>
            <a:endParaRPr lang="ja-JP" alt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900854"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もうすぐ終了です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もうすぐ終了</a:t>
            </a:r>
            <a:r>
              <a:rPr lang="ja-JP" altLang="en-US"/>
              <a:t>です</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21</a:t>
            </a:fld>
            <a:endParaRPr lang="ja-JP" altLang="en-US" dirty="0"/>
          </a:p>
        </p:txBody>
      </p:sp>
    </p:spTree>
    <p:custDataLst>
      <p:tags r:id="rId1"/>
    </p:custDataLst>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3886199" cy="1754326"/>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“コーディング”という言葉から何を連想しますか</a:t>
            </a:r>
            <a:r>
              <a:rPr lang="en-US" altLang="ja-JP" sz="3600" b="0" i="0" dirty="0">
                <a:latin typeface="Segoe UI Light" panose="020B0502040204020203" pitchFamily="34" charset="0"/>
                <a:ea typeface="Meiryo" panose="020B0604030504040204" pitchFamily="34" charset="-128"/>
              </a:rPr>
              <a:t>? </a:t>
            </a:r>
          </a:p>
        </p:txBody>
      </p:sp>
      <p:sp>
        <p:nvSpPr>
          <p:cNvPr id="11" name="Rectangle 10"/>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今はコーディングをどう思います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22</a:t>
            </a:fld>
            <a:endParaRPr lang="ja-JP" altLang="en-US"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0959" y="660706"/>
            <a:ext cx="3899904" cy="3355406"/>
          </a:xfrm>
          <a:prstGeom prst="rect">
            <a:avLst/>
          </a:prstGeom>
        </p:spPr>
        <p:txBody>
          <a:bodyPr wrap="square">
            <a:spAutoFit/>
          </a:bodyPr>
          <a:lstStyle/>
          <a:p>
            <a:r>
              <a:rPr lang="ja-JP" altLang="en-US" sz="3600" dirty="0">
                <a:latin typeface="Segoe UI Light" panose="020B0502040204020203" pitchFamily="34" charset="0"/>
                <a:ea typeface="Meiryo" panose="020B0604030504040204" pitchFamily="34" charset="-128"/>
              </a:rPr>
              <a:t>自分や友達が楽しむためにどのようなものを作りたいと思いますか</a:t>
            </a:r>
            <a:r>
              <a:rPr lang="en-US" altLang="ja-JP" sz="3600" dirty="0">
                <a:latin typeface="Segoe UI Light" panose="020B0502040204020203" pitchFamily="34" charset="0"/>
                <a:ea typeface="Meiryo" panose="020B0604030504040204" pitchFamily="34" charset="-128"/>
              </a:rPr>
              <a:t>? </a:t>
            </a:r>
          </a:p>
          <a:p>
            <a:pPr algn="l" defTabSz="713232">
              <a:buNone/>
            </a:pPr>
            <a:r>
              <a:rPr lang="ja-JP" altLang="en-US" dirty="0">
                <a:ea typeface="Meiryo" panose="020B0604030504040204" pitchFamily="34" charset="-128"/>
              </a:rPr>
              <a:t> </a:t>
            </a:r>
          </a:p>
          <a:p>
            <a:pPr algn="l" defTabSz="713232">
              <a:buNone/>
            </a:pPr>
            <a:r>
              <a:rPr lang="ja-JP" altLang="en-US" sz="1800" b="0" i="0" dirty="0">
                <a:latin typeface="Segoe UI Light" panose="020B0502040204020203" pitchFamily="34" charset="0"/>
                <a:ea typeface="Meiryo" panose="020B0604030504040204" pitchFamily="34" charset="-128"/>
              </a:rPr>
              <a:t>ゲーム、</a:t>
            </a:r>
            <a:r>
              <a:rPr lang="en-US" altLang="ja-JP" sz="1800" b="0" i="0" dirty="0">
                <a:latin typeface="Segoe UI Light" panose="020B0502040204020203" pitchFamily="34" charset="0"/>
                <a:ea typeface="Meiryo" panose="020B0604030504040204" pitchFamily="34" charset="-128"/>
              </a:rPr>
              <a:t>Web</a:t>
            </a:r>
            <a:r>
              <a:rPr lang="ja-JP" altLang="en-US" dirty="0">
                <a:ea typeface="Meiryo" panose="020B0604030504040204" pitchFamily="34" charset="-128"/>
              </a:rPr>
              <a:t> </a:t>
            </a:r>
            <a:r>
              <a:rPr lang="ja-JP" altLang="en-US" sz="1800" b="0" i="0" dirty="0">
                <a:latin typeface="Segoe UI Light" panose="020B0502040204020203" pitchFamily="34" charset="0"/>
                <a:ea typeface="Meiryo" panose="020B0604030504040204" pitchFamily="34" charset="-128"/>
              </a:rPr>
              <a:t>サイト、プログラム、アプリなどが思い浮かぶでしょう。創造性を発揮しましょう！ </a:t>
            </a:r>
          </a:p>
        </p:txBody>
      </p:sp>
      <p:sp>
        <p:nvSpPr>
          <p:cNvPr id="10" name="Rectangle 9"/>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何を作りたいです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23</a:t>
            </a:fld>
            <a:endParaRPr lang="ja-JP" altLang="en-US" dirty="0"/>
          </a:p>
        </p:txBody>
      </p:sp>
    </p:spTree>
    <p:custDataLst>
      <p:tags r:id="rId1"/>
    </p:custDataLst>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14514"/>
            <a:ext cx="9116501" cy="5715000"/>
          </a:xfrm>
          <a:prstGeom prst="rect">
            <a:avLst/>
          </a:prstGeom>
        </p:spPr>
      </p:pic>
      <p:sp>
        <p:nvSpPr>
          <p:cNvPr id="4" name="Title 3" hidden="1"/>
          <p:cNvSpPr>
            <a:spLocks noGrp="1"/>
          </p:cNvSpPr>
          <p:nvPr>
            <p:ph type="ctrTitle"/>
          </p:nvPr>
        </p:nvSpPr>
        <p:spPr/>
        <p:txBody>
          <a:bodyPr/>
          <a:lstStyle/>
          <a:p>
            <a:r>
              <a:rPr lang="ja-JP" altLang="en-US" dirty="0"/>
              <a:t>次のステ</a:t>
            </a:r>
            <a:r>
              <a:rPr lang="ja-JP" altLang="en-US"/>
              <a:t>ップ</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24</a:t>
            </a:fld>
            <a:endParaRPr lang="ja-JP" altLang="en-US" dirty="0"/>
          </a:p>
        </p:txBody>
      </p:sp>
      <p:sp>
        <p:nvSpPr>
          <p:cNvPr id="64" name="Rectangle 63"/>
          <p:cNvSpPr/>
          <p:nvPr/>
        </p:nvSpPr>
        <p:spPr>
          <a:xfrm>
            <a:off x="661756"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1</a:t>
            </a:r>
          </a:p>
        </p:txBody>
      </p:sp>
      <p:sp>
        <p:nvSpPr>
          <p:cNvPr id="65" name="Rectangle 64"/>
          <p:cNvSpPr/>
          <p:nvPr/>
        </p:nvSpPr>
        <p:spPr>
          <a:xfrm>
            <a:off x="3239301"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2</a:t>
            </a:r>
          </a:p>
        </p:txBody>
      </p:sp>
      <p:sp>
        <p:nvSpPr>
          <p:cNvPr id="66" name="Rectangle 65"/>
          <p:cNvSpPr/>
          <p:nvPr/>
        </p:nvSpPr>
        <p:spPr>
          <a:xfrm>
            <a:off x="6157700"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3</a:t>
            </a: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ja-JP" altLang="en-US" sz="1053" dirty="0">
              <a:ea typeface="Meiryo" panose="020B0604030504040204" pitchFamily="34" charset="-128"/>
            </a:endParaRPr>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latin typeface="Meiryo" panose="020B0604030504040204" pitchFamily="34" charset="-128"/>
              <a:ea typeface="Meiryo" panose="020B0604030504040204" pitchFamily="34" charset="-128"/>
              <a:cs typeface="Segoe Pro" charset="0"/>
            </a:endParaRPr>
          </a:p>
        </p:txBody>
      </p:sp>
      <p:sp>
        <p:nvSpPr>
          <p:cNvPr id="70" name="Rectangle 69"/>
          <p:cNvSpPr/>
          <p:nvPr/>
        </p:nvSpPr>
        <p:spPr>
          <a:xfrm>
            <a:off x="563532" y="2955744"/>
            <a:ext cx="2346939" cy="954107"/>
          </a:xfrm>
          <a:prstGeom prst="rect">
            <a:avLst/>
          </a:prstGeom>
        </p:spPr>
        <p:txBody>
          <a:bodyPr wrap="square">
            <a:spAutoFit/>
          </a:bodyPr>
          <a:lstStyle/>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認定証を</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もらう</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solidFill>
                <a:schemeClr val="bg1"/>
              </a:solidFill>
              <a:latin typeface="Meiryo" panose="020B0604030504040204" pitchFamily="34" charset="-128"/>
              <a:ea typeface="Meiryo" panose="020B0604030504040204" pitchFamily="34" charset="-128"/>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次に学べることとは</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ここで終わる必要はありません。 </a:t>
            </a:r>
          </a:p>
          <a:p>
            <a:pPr algn="l" defTabSz="713232">
              <a:buNone/>
            </a:pPr>
            <a:r>
              <a:rPr lang="ja-JP" altLang="en-US" dirty="0">
                <a:ea typeface="Meiryo" panose="020B0604030504040204" pitchFamily="34" charset="-128"/>
              </a:rPr>
              <a:t> </a:t>
            </a:r>
          </a:p>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以下は、修了を喜び、学習を続け、もっと楽しむためのステップです。</a:t>
            </a:r>
            <a:r>
              <a:rPr lang="ja-JP" altLang="en-US" dirty="0">
                <a:ea typeface="Meiryo" panose="020B0604030504040204" pitchFamily="34" charset="-128"/>
              </a:rPr>
              <a:t> </a:t>
            </a:r>
          </a:p>
        </p:txBody>
      </p:sp>
      <p:sp>
        <p:nvSpPr>
          <p:cNvPr id="73" name="Rectangle 72"/>
          <p:cNvSpPr/>
          <p:nvPr/>
        </p:nvSpPr>
        <p:spPr>
          <a:xfrm>
            <a:off x="3143815" y="2955744"/>
            <a:ext cx="2295997" cy="523220"/>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もっと遊ぶ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5" name="Rectangle 74"/>
          <p:cNvSpPr/>
          <p:nvPr/>
        </p:nvSpPr>
        <p:spPr>
          <a:xfrm>
            <a:off x="6059156" y="2955744"/>
            <a:ext cx="2295997" cy="954107"/>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もっと学ぶ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6" name="Rectangle 75"/>
          <p:cNvSpPr/>
          <p:nvPr/>
        </p:nvSpPr>
        <p:spPr>
          <a:xfrm>
            <a:off x="6057656" y="3997228"/>
            <a:ext cx="2457694"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800" dirty="0">
                <a:solidFill>
                  <a:schemeClr val="bg1"/>
                </a:solidFill>
                <a:latin typeface="Segoe UI Light" panose="020B0502040204020203" pitchFamily="34" charset="0"/>
                <a:ea typeface="Meiryo" panose="020B0604030504040204" pitchFamily="34" charset="-128"/>
              </a:rPr>
              <a:t>Microsoft.com/</a:t>
            </a:r>
          </a:p>
          <a:p>
            <a:r>
              <a:rPr lang="en-US" altLang="ja-JP" sz="1800" dirty="0">
                <a:solidFill>
                  <a:schemeClr val="bg1"/>
                </a:solidFill>
                <a:latin typeface="Segoe UI Light" panose="020B0502040204020203" pitchFamily="34" charset="0"/>
                <a:ea typeface="Meiryo" panose="020B0604030504040204" pitchFamily="34" charset="-128"/>
              </a:rPr>
              <a:t>Digitalskills </a:t>
            </a:r>
            <a:r>
              <a:rPr lang="ja-JP" altLang="en-US" sz="1800" dirty="0">
                <a:solidFill>
                  <a:schemeClr val="bg1"/>
                </a:solidFill>
                <a:latin typeface="Segoe UI Light" panose="020B0502040204020203" pitchFamily="34" charset="0"/>
                <a:ea typeface="Meiryo" panose="020B0604030504040204" pitchFamily="34" charset="-128"/>
              </a:rPr>
              <a:t>でその他のリソースを探しましょう</a:t>
            </a:r>
            <a:endParaRPr lang="ja-JP" altLang="en-US" sz="1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78" name="TextBox 77"/>
          <p:cNvSpPr txBox="1"/>
          <p:nvPr/>
        </p:nvSpPr>
        <p:spPr>
          <a:xfrm>
            <a:off x="563432" y="3997228"/>
            <a:ext cx="2206625" cy="1477328"/>
          </a:xfrm>
          <a:prstGeom prst="rect">
            <a:avLst/>
          </a:prstGeom>
          <a:noFill/>
        </p:spPr>
        <p:txBody>
          <a:bodyPr wrap="square" rtlCol="0">
            <a:spAutoFit/>
          </a:bodyPr>
          <a:lstStyle/>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おめでとうございます！ よくできました。 チュートリアルの最後に認定証があります。</a:t>
            </a:r>
          </a:p>
        </p:txBody>
      </p:sp>
      <p:sp>
        <p:nvSpPr>
          <p:cNvPr id="79" name="Rectangle 78"/>
          <p:cNvSpPr/>
          <p:nvPr/>
        </p:nvSpPr>
        <p:spPr>
          <a:xfrm>
            <a:off x="3174065" y="3997228"/>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800" dirty="0">
                <a:solidFill>
                  <a:schemeClr val="bg1"/>
                </a:solidFill>
                <a:latin typeface="Segoe UI Light" panose="020B0502040204020203" pitchFamily="34" charset="0"/>
                <a:ea typeface="Meiryo" panose="020B0604030504040204" pitchFamily="34" charset="-128"/>
              </a:rPr>
              <a:t>コードを </a:t>
            </a:r>
            <a:r>
              <a:rPr lang="en-US" altLang="ja-JP" sz="1800" dirty="0">
                <a:solidFill>
                  <a:schemeClr val="bg1"/>
                </a:solidFill>
                <a:latin typeface="Segoe UI Light" panose="020B0502040204020203" pitchFamily="34" charset="0"/>
                <a:ea typeface="Meiryo" panose="020B0604030504040204" pitchFamily="34" charset="-128"/>
              </a:rPr>
              <a:t>Minecraft: Education Edition </a:t>
            </a:r>
            <a:r>
              <a:rPr lang="ja-JP" altLang="en-US" sz="1800" dirty="0">
                <a:solidFill>
                  <a:schemeClr val="bg1"/>
                </a:solidFill>
                <a:latin typeface="Segoe UI Light" panose="020B0502040204020203" pitchFamily="34" charset="0"/>
                <a:ea typeface="Meiryo" panose="020B0604030504040204" pitchFamily="34" charset="-128"/>
              </a:rPr>
              <a:t>にアップロードして、実際のゲームとして使われているコードを見てみましょう</a:t>
            </a:r>
            <a:r>
              <a:rPr lang="en-US" altLang="ja-JP" sz="1800" dirty="0">
                <a:solidFill>
                  <a:schemeClr val="bg1"/>
                </a:solidFill>
                <a:latin typeface="Segoe UI Light" panose="020B0502040204020203" pitchFamily="34" charset="0"/>
                <a:ea typeface="Meiryo" panose="020B0604030504040204" pitchFamily="34" charset="-128"/>
              </a:rPr>
              <a:t>!</a:t>
            </a:r>
          </a:p>
        </p:txBody>
      </p:sp>
    </p:spTree>
    <p:custDataLst>
      <p:tags r:id="rId1"/>
    </p:custDataLst>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A87BBD56-A2B1-4EDF-B101-DD6E159AF4F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10" name="Picture 9" hidden="1"/>
          <p:cNvPicPr>
            <a:picLocks noChangeAspect="1"/>
          </p:cNvPicPr>
          <p:nvPr/>
        </p:nvPicPr>
        <p:blipFill>
          <a:blip r:embed="rId5"/>
          <a:stretch>
            <a:fillRect/>
          </a:stretch>
        </p:blipFill>
        <p:spPr>
          <a:xfrm>
            <a:off x="437177" y="100950"/>
            <a:ext cx="8421072" cy="561404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2" y="-7990"/>
            <a:ext cx="9127958" cy="5722182"/>
          </a:xfrm>
          <a:prstGeom prst="rect">
            <a:avLst/>
          </a:prstGeom>
        </p:spPr>
      </p:pic>
      <p:sp>
        <p:nvSpPr>
          <p:cNvPr id="7" name="Title 6" hidden="1"/>
          <p:cNvSpPr>
            <a:spLocks noGrp="1"/>
          </p:cNvSpPr>
          <p:nvPr>
            <p:ph type="ctrTitle"/>
          </p:nvPr>
        </p:nvSpPr>
        <p:spPr/>
        <p:txBody>
          <a:bodyPr/>
          <a:lstStyle/>
          <a:p>
            <a:r>
              <a:rPr lang="ja-JP" altLang="en-US" dirty="0"/>
              <a:t>ご参加ありがとうございま</a:t>
            </a:r>
            <a:r>
              <a:rPr lang="ja-JP" altLang="en-US"/>
              <a:t>した</a:t>
            </a:r>
            <a:endParaRPr lang="ja-JP" altLang="en-US" dirty="0"/>
          </a:p>
        </p:txBody>
      </p:sp>
      <p:sp>
        <p:nvSpPr>
          <p:cNvPr id="9" name="Subtitle 8"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25</a:t>
            </a:fld>
            <a:endParaRPr lang="ja-JP" altLang="en-US" dirty="0"/>
          </a:p>
        </p:txBody>
      </p:sp>
      <p:pic>
        <p:nvPicPr>
          <p:cNvPr id="15" name="Picture 14" descr="Microsoft" hidden="1" title="Microsof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6" y="2244267"/>
            <a:ext cx="6244977" cy="1200329"/>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3600" b="0" i="0" dirty="0">
                <a:solidFill>
                  <a:schemeClr val="bg1"/>
                </a:solidFill>
                <a:latin typeface="Segoe UI Light" panose="020B0502040204020203" pitchFamily="34" charset="0"/>
                <a:ea typeface="Meiryo" panose="020B0604030504040204" pitchFamily="34" charset="-128"/>
              </a:rPr>
              <a:t>へのご参加ありがとうございます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1" name="Picture 10" descr="Microsoft" title="Microsoft">
            <a:extLst>
              <a:ext uri="{FF2B5EF4-FFF2-40B4-BE49-F238E27FC236}">
                <a16:creationId xmlns:a16="http://schemas.microsoft.com/office/drawing/2014/main" id="{EE74BFF6-8AB3-40B0-88A4-47AD3C032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ustDataLst>
      <p:tags r:id="rId1"/>
    </p:custDataLst>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251506"/>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ja-JP" altLang="en-US" sz="1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600" dirty="0">
                <a:solidFill>
                  <a:schemeClr val="bg1"/>
                </a:solidFill>
                <a:ea typeface="Meiryo" panose="020B0604030504040204" pitchFamily="34" charset="-128"/>
              </a:rPr>
              <a:t>© Code.org, 2017. Code.org®</a:t>
            </a:r>
            <a:r>
              <a:rPr lang="ja-JP" altLang="en-US" sz="1600" dirty="0">
                <a:solidFill>
                  <a:schemeClr val="bg1"/>
                </a:solidFill>
                <a:ea typeface="Meiryo" panose="020B0604030504040204" pitchFamily="34" charset="-128"/>
              </a:rPr>
              <a:t>、</a:t>
            </a:r>
            <a:r>
              <a:rPr lang="en-US" altLang="ja-JP" sz="1600" dirty="0">
                <a:solidFill>
                  <a:schemeClr val="bg1"/>
                </a:solidFill>
                <a:ea typeface="Meiryo" panose="020B0604030504040204" pitchFamily="34" charset="-128"/>
              </a:rPr>
              <a:t>CODE </a:t>
            </a:r>
            <a:r>
              <a:rPr lang="ja-JP" altLang="en-US" sz="1600" dirty="0">
                <a:solidFill>
                  <a:schemeClr val="bg1"/>
                </a:solidFill>
                <a:ea typeface="Meiryo" panose="020B0604030504040204" pitchFamily="34" charset="-128"/>
              </a:rPr>
              <a:t>のロゴ、</a:t>
            </a:r>
            <a:r>
              <a:rPr lang="en-US" altLang="ja-JP" sz="1600" dirty="0">
                <a:solidFill>
                  <a:schemeClr val="bg1"/>
                </a:solidFill>
                <a:ea typeface="Meiryo" panose="020B0604030504040204" pitchFamily="34" charset="-128"/>
              </a:rPr>
              <a:t>Hour of Code® </a:t>
            </a:r>
            <a:r>
              <a:rPr lang="ja-JP" altLang="en-US" sz="1600" dirty="0">
                <a:solidFill>
                  <a:schemeClr val="bg1"/>
                </a:solidFill>
                <a:ea typeface="Meiryo" panose="020B0604030504040204" pitchFamily="34" charset="-128"/>
              </a:rPr>
              <a:t>は </a:t>
            </a:r>
            <a:r>
              <a:rPr lang="en-US" altLang="ja-JP" sz="1600" dirty="0">
                <a:solidFill>
                  <a:schemeClr val="bg1"/>
                </a:solidFill>
                <a:ea typeface="Meiryo" panose="020B0604030504040204" pitchFamily="34" charset="-128"/>
              </a:rPr>
              <a:t>Code.org </a:t>
            </a:r>
            <a:r>
              <a:rPr lang="ja-JP" altLang="en-US" sz="1600" dirty="0">
                <a:solidFill>
                  <a:schemeClr val="bg1"/>
                </a:solidFill>
                <a:ea typeface="Meiryo" panose="020B0604030504040204" pitchFamily="34" charset="-128"/>
              </a:rPr>
              <a:t>の商標です</a:t>
            </a:r>
            <a:endParaRPr lang="ja-JP" altLang="en-US" sz="1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600" dirty="0" err="1">
                <a:solidFill>
                  <a:schemeClr val="bg1"/>
                </a:solidFill>
                <a:ea typeface="Meiryo" panose="020B0604030504040204" pitchFamily="34" charset="-128"/>
              </a:rPr>
              <a:t>Mojang</a:t>
            </a:r>
            <a:r>
              <a:rPr lang="en-US" altLang="ja-JP" sz="1600" dirty="0">
                <a:solidFill>
                  <a:schemeClr val="bg1"/>
                </a:solidFill>
                <a:ea typeface="Meiryo" panose="020B0604030504040204" pitchFamily="34" charset="-128"/>
              </a:rPr>
              <a:t> © 2017."Minecraft" </a:t>
            </a:r>
            <a:r>
              <a:rPr lang="ja-JP" altLang="en-US" sz="1600" dirty="0">
                <a:solidFill>
                  <a:schemeClr val="bg1"/>
                </a:solidFill>
                <a:ea typeface="Meiryo" panose="020B0604030504040204" pitchFamily="34" charset="-128"/>
              </a:rPr>
              <a:t>は </a:t>
            </a:r>
            <a:r>
              <a:rPr lang="en-US" altLang="ja-JP" sz="1600" dirty="0" err="1">
                <a:solidFill>
                  <a:schemeClr val="bg1"/>
                </a:solidFill>
                <a:ea typeface="Meiryo" panose="020B0604030504040204" pitchFamily="34" charset="-128"/>
              </a:rPr>
              <a:t>Mojang</a:t>
            </a:r>
            <a:r>
              <a:rPr lang="en-US" altLang="ja-JP" sz="1600" dirty="0">
                <a:solidFill>
                  <a:schemeClr val="bg1"/>
                </a:solidFill>
                <a:ea typeface="Meiryo" panose="020B0604030504040204" pitchFamily="34" charset="-128"/>
              </a:rPr>
              <a:t> AB </a:t>
            </a:r>
            <a:r>
              <a:rPr lang="ja-JP" altLang="en-US" sz="1600" dirty="0">
                <a:solidFill>
                  <a:schemeClr val="bg1"/>
                </a:solidFill>
                <a:ea typeface="Meiryo" panose="020B0604030504040204" pitchFamily="34" charset="-128"/>
              </a:rPr>
              <a:t>の商標です</a:t>
            </a:r>
          </a:p>
          <a:p>
            <a:pPr lvl="0">
              <a:defRPr/>
            </a:pPr>
            <a:r>
              <a:rPr lang="en-US" altLang="ja-JP" sz="1600" dirty="0">
                <a:solidFill>
                  <a:schemeClr val="bg1"/>
                </a:solidFill>
                <a:ea typeface="Meiryo" panose="020B0604030504040204" pitchFamily="34" charset="-128"/>
              </a:rPr>
              <a:t>© 2017 Microsoft </a:t>
            </a:r>
            <a:r>
              <a:rPr lang="en-US" altLang="ja-JP" sz="1600" dirty="0" err="1">
                <a:solidFill>
                  <a:schemeClr val="bg1"/>
                </a:solidFill>
                <a:ea typeface="Meiryo" panose="020B0604030504040204" pitchFamily="34" charset="-128"/>
              </a:rPr>
              <a:t>Corporation.All</a:t>
            </a:r>
            <a:r>
              <a:rPr lang="en-US" altLang="ja-JP" sz="1600" dirty="0">
                <a:solidFill>
                  <a:schemeClr val="bg1"/>
                </a:solidFill>
                <a:ea typeface="Meiryo" panose="020B0604030504040204" pitchFamily="34" charset="-128"/>
              </a:rPr>
              <a:t> rights reserved.</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59114" y="1321069"/>
            <a:ext cx="4153975" cy="252440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“コーディング”という言葉から</a:t>
            </a:r>
            <a:endParaRPr lang="ja-JP" altLang="en-US" sz="3600" b="0" i="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何を連想しますか</a:t>
            </a:r>
            <a:r>
              <a:rPr lang="en-US" altLang="ja-JP" sz="3600" b="0" i="0" dirty="0">
                <a:latin typeface="Segoe UI Light" panose="020B0502040204020203" pitchFamily="34" charset="0"/>
                <a:ea typeface="Meiryo" panose="020B0604030504040204" pitchFamily="34" charset="-128"/>
              </a:rPr>
              <a:t>?</a:t>
            </a:r>
          </a:p>
          <a:p>
            <a:pPr algn="l" defTabSz="713232">
              <a:buNone/>
            </a:pPr>
            <a:r>
              <a:rPr lang="ja-JP" altLang="en-US" dirty="0">
                <a:ea typeface="Meiryo" panose="020B0604030504040204" pitchFamily="34" charset="-128"/>
              </a:rPr>
              <a:t> </a:t>
            </a:r>
          </a:p>
          <a:p>
            <a:pPr algn="l" defTabSz="713232">
              <a:buNone/>
            </a:pPr>
            <a:r>
              <a:rPr lang="en-US" altLang="ja-JP" sz="1800" b="0" i="0" dirty="0">
                <a:latin typeface="Segoe UI Light" panose="020B0502040204020203" pitchFamily="34" charset="0"/>
                <a:ea typeface="Meiryo" panose="020B0604030504040204" pitchFamily="34" charset="-128"/>
              </a:rPr>
              <a:t>2 </a:t>
            </a:r>
            <a:r>
              <a:rPr lang="ja-JP" altLang="en-US" sz="1800" b="0" i="0" dirty="0">
                <a:latin typeface="Segoe UI Light" panose="020B0502040204020203" pitchFamily="34" charset="0"/>
                <a:ea typeface="Meiryo" panose="020B0604030504040204" pitchFamily="34" charset="-128"/>
              </a:rPr>
              <a:t>分間で友人と話し、グループ全体に知ってもらいましょう。 </a:t>
            </a:r>
          </a:p>
        </p:txBody>
      </p:sp>
      <p:sp>
        <p:nvSpPr>
          <p:cNvPr id="7" name="Rectangle 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“コーディング”について何をご存知です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3</a:t>
            </a:fld>
            <a:endParaRPr lang="ja-JP" altLang="en-US"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ltLang="ja-JP"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altLang="ja-JP" smtClean="0"/>
              <a:pPr/>
              <a:t>4</a:t>
            </a:fld>
            <a:endParaRPr lang="ja-JP" altLang="en-US" dirty="0"/>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0" y="908018"/>
            <a:ext cx="9144000"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2" name="Group 1"/>
          <p:cNvGrpSpPr/>
          <p:nvPr/>
        </p:nvGrpSpPr>
        <p:grpSpPr>
          <a:xfrm>
            <a:off x="4571999" y="2042088"/>
            <a:ext cx="4331369" cy="1473035"/>
            <a:chOff x="4571999" y="2042088"/>
            <a:chExt cx="4331369" cy="1473035"/>
          </a:xfrm>
        </p:grpSpPr>
        <p:sp>
          <p:nvSpPr>
            <p:cNvPr id="10" name="Rectangle 9"/>
            <p:cNvSpPr/>
            <p:nvPr/>
          </p:nvSpPr>
          <p:spPr>
            <a:xfrm>
              <a:off x="4571999" y="2868792"/>
              <a:ext cx="4331369"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本当は違います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grpSp>
      <p:sp>
        <p:nvSpPr>
          <p:cNvPr id="3" name="Title 2" hidden="1"/>
          <p:cNvSpPr>
            <a:spLocks noGrp="1"/>
          </p:cNvSpPr>
          <p:nvPr>
            <p:ph type="ctrTitle"/>
          </p:nvPr>
        </p:nvSpPr>
        <p:spPr/>
        <p:txBody>
          <a:bodyPr/>
          <a:lstStyle/>
          <a:p>
            <a:r>
              <a:rPr lang="ja-JP" altLang="en-US" dirty="0"/>
              <a:t>本当は違い</a:t>
            </a:r>
            <a:r>
              <a:rPr lang="ja-JP" altLang="en-US"/>
              <a:t>ます</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5</a:t>
            </a:fld>
            <a:endParaRPr lang="ja-JP" altLang="en-US" dirty="0"/>
          </a:p>
        </p:txBody>
      </p:sp>
    </p:spTree>
    <p:custDataLst>
      <p:tags r:id="rId1"/>
    </p:custDataLst>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defTabSz="713232">
              <a:buNone/>
            </a:pPr>
            <a:r>
              <a:rPr lang="ja-JP" altLang="en-US" sz="3600" dirty="0">
                <a:solidFill>
                  <a:schemeClr val="bg1"/>
                </a:solidFill>
                <a:latin typeface="Segoe UI Light" panose="020B0502040204020203" pitchFamily="34" charset="0"/>
                <a:ea typeface="Meiryo" panose="020B0604030504040204" pitchFamily="34" charset="-128"/>
              </a:rPr>
              <a:t>これかもしれない。</a:t>
            </a:r>
            <a:endParaRPr lang="ja-JP" altLang="en-US" sz="3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6" name="Title 5" hidden="1"/>
          <p:cNvSpPr>
            <a:spLocks noGrp="1"/>
          </p:cNvSpPr>
          <p:nvPr>
            <p:ph type="ctrTitle"/>
          </p:nvPr>
        </p:nvSpPr>
        <p:spPr/>
        <p:txBody>
          <a:bodyPr/>
          <a:lstStyle/>
          <a:p>
            <a:r>
              <a:rPr lang="en-US" altLang="ja-JP"/>
              <a:t>It’s not this, either </a:t>
            </a:r>
            <a:endParaRPr lang="en-US" altLang="ja-JP"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6</a:t>
            </a:fld>
            <a:endParaRPr lang="ja-JP" alt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104333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3422529" y="-1631"/>
            <a:ext cx="5715000"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5"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ja-JP" altLang="en-US" dirty="0"/>
              <a:t>本当はこう</a:t>
            </a:r>
            <a:r>
              <a:rPr lang="ja-JP" altLang="en-US"/>
              <a:t>です</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8" name="Slide Number Placeholder 7" hidden="1"/>
          <p:cNvSpPr>
            <a:spLocks noGrp="1"/>
          </p:cNvSpPr>
          <p:nvPr>
            <p:ph type="sldNum" sz="quarter" idx="12"/>
          </p:nvPr>
        </p:nvSpPr>
        <p:spPr/>
        <p:txBody>
          <a:bodyPr/>
          <a:lstStyle/>
          <a:p>
            <a:fld id="{697781E3-FF4B-EC42-A17F-8D66E4334D12}" type="slidenum">
              <a:rPr lang="en-US" altLang="ja-JP" smtClean="0"/>
              <a:pPr/>
              <a:t>7</a:t>
            </a:fld>
            <a:endParaRPr lang="ja-JP" altLang="en-US" dirty="0"/>
          </a:p>
        </p:txBody>
      </p:sp>
    </p:spTree>
    <p:custDataLst>
      <p:tags r:id="rId1"/>
    </p:custDataLst>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冗談です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冗談</a:t>
            </a:r>
            <a:r>
              <a:rPr lang="ja-JP" altLang="en-US"/>
              <a:t>です</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8</a:t>
            </a:fld>
            <a:endParaRPr lang="ja-JP" altLang="en-US" dirty="0"/>
          </a:p>
        </p:txBody>
      </p:sp>
    </p:spTree>
    <p:custDataLst>
      <p:tags r:id="rId1"/>
    </p:custDataLst>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モバイル機器を使いながら協力する笑顔の男子学生と女子生徒" title="モバイル機器を使いながら協力する笑顔の男子学生と女子生徒"/>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ja-JP" altLang="en-US" dirty="0"/>
              <a:t>本当はこう</a:t>
            </a:r>
            <a:r>
              <a:rPr lang="ja-JP" altLang="en-US"/>
              <a:t>です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9</a:t>
            </a:fld>
            <a:endParaRPr lang="ja-JP" altLang="en-US" dirty="0"/>
          </a:p>
        </p:txBody>
      </p:sp>
    </p:spTree>
    <p:custDataLst>
      <p:tags r:id="rId1"/>
    </p:custDataLst>
    <p:extLst>
      <p:ext uri="{BB962C8B-B14F-4D97-AF65-F5344CB8AC3E}">
        <p14:creationId xmlns:p14="http://schemas.microsoft.com/office/powerpoint/2010/main" val="15806357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7492</Words>
  <Application>Microsoft Office PowerPoint</Application>
  <PresentationFormat>On-screen Show (16:10)</PresentationFormat>
  <Paragraphs>506</Paragraphs>
  <Slides>26</Slides>
  <Notes>26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Meiryo</vt:lpstr>
      <vt:lpstr>Yu Gothic</vt:lpstr>
      <vt:lpstr>Arial</vt:lpstr>
      <vt:lpstr>Calibri</vt:lpstr>
      <vt:lpstr>Calibri Light</vt:lpstr>
      <vt:lpstr>Segoe Pro</vt:lpstr>
      <vt:lpstr>Segoe Pro Light</vt:lpstr>
      <vt:lpstr>Segoe UI Light</vt:lpstr>
      <vt:lpstr>Office Theme</vt:lpstr>
      <vt:lpstr>Hour of CodeTM へようこそ</vt:lpstr>
      <vt:lpstr>コーディングについて話しましょう</vt:lpstr>
      <vt:lpstr>“コーディング”について何をご存知ですか？</vt:lpstr>
      <vt:lpstr>Hour of Code™ video by Code.org </vt:lpstr>
      <vt:lpstr>本当は違います</vt:lpstr>
      <vt:lpstr>It’s not this, either </vt:lpstr>
      <vt:lpstr>本当はこうです</vt:lpstr>
      <vt:lpstr>冗談です</vt:lpstr>
      <vt:lpstr>本当はこうです</vt:lpstr>
      <vt:lpstr>また、これです</vt:lpstr>
      <vt:lpstr>コーディングには</vt:lpstr>
      <vt:lpstr>問題を解決する</vt:lpstr>
      <vt:lpstr>創造性</vt:lpstr>
      <vt:lpstr>共同作業</vt:lpstr>
      <vt:lpstr>したいことは何ですか？</vt:lpstr>
      <vt:lpstr>夢を実現する</vt:lpstr>
      <vt:lpstr>学んだことを活かす</vt:lpstr>
      <vt:lpstr>どのように集まるのか</vt:lpstr>
      <vt:lpstr>How it goes down </vt:lpstr>
      <vt:lpstr>Find your tutorial</vt:lpstr>
      <vt:lpstr>もうすぐ終了です</vt:lpstr>
      <vt:lpstr>今はコーディングをどう思いますか？</vt:lpstr>
      <vt:lpstr>何を作りたいですか？</vt:lpstr>
      <vt:lpstr>次のステップ</vt:lpstr>
      <vt:lpstr>ご参加ありがとうございました</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2016-11-16T16:04:13Z</dcterms:created>
  <dcterms:modified xsi:type="dcterms:W3CDTF">2017-11-02T07:25:04Z</dcterms:modified>
</cp:coreProperties>
</file>